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 id="2147483708" r:id="rId2"/>
    <p:sldMasterId id="2147483720" r:id="rId3"/>
    <p:sldMasterId id="2147483732" r:id="rId4"/>
    <p:sldMasterId id="2147483744" r:id="rId5"/>
    <p:sldMasterId id="2147483758" r:id="rId6"/>
    <p:sldMasterId id="2147483770" r:id="rId7"/>
  </p:sldMasterIdLst>
  <p:notesMasterIdLst>
    <p:notesMasterId r:id="rId101"/>
  </p:notesMasterIdLst>
  <p:sldIdLst>
    <p:sldId id="407" r:id="rId8"/>
    <p:sldId id="572" r:id="rId9"/>
    <p:sldId id="467" r:id="rId10"/>
    <p:sldId id="542" r:id="rId11"/>
    <p:sldId id="500" r:id="rId12"/>
    <p:sldId id="501" r:id="rId13"/>
    <p:sldId id="502" r:id="rId14"/>
    <p:sldId id="503" r:id="rId15"/>
    <p:sldId id="410" r:id="rId16"/>
    <p:sldId id="412" r:id="rId17"/>
    <p:sldId id="567" r:id="rId18"/>
    <p:sldId id="413" r:id="rId19"/>
    <p:sldId id="414" r:id="rId20"/>
    <p:sldId id="568" r:id="rId21"/>
    <p:sldId id="569" r:id="rId22"/>
    <p:sldId id="570" r:id="rId23"/>
    <p:sldId id="571" r:id="rId24"/>
    <p:sldId id="415" r:id="rId25"/>
    <p:sldId id="573" r:id="rId26"/>
    <p:sldId id="472" r:id="rId27"/>
    <p:sldId id="543" r:id="rId28"/>
    <p:sldId id="416" r:id="rId29"/>
    <p:sldId id="417" r:id="rId30"/>
    <p:sldId id="552" r:id="rId31"/>
    <p:sldId id="546" r:id="rId32"/>
    <p:sldId id="579" r:id="rId33"/>
    <p:sldId id="418" r:id="rId34"/>
    <p:sldId id="465" r:id="rId35"/>
    <p:sldId id="473" r:id="rId36"/>
    <p:sldId id="574" r:id="rId37"/>
    <p:sldId id="575" r:id="rId38"/>
    <p:sldId id="576" r:id="rId39"/>
    <p:sldId id="474" r:id="rId40"/>
    <p:sldId id="577" r:id="rId41"/>
    <p:sldId id="561" r:id="rId42"/>
    <p:sldId id="562" r:id="rId43"/>
    <p:sldId id="475" r:id="rId44"/>
    <p:sldId id="578" r:id="rId45"/>
    <p:sldId id="602" r:id="rId46"/>
    <p:sldId id="580" r:id="rId47"/>
    <p:sldId id="581" r:id="rId48"/>
    <p:sldId id="560" r:id="rId49"/>
    <p:sldId id="584" r:id="rId50"/>
    <p:sldId id="585" r:id="rId51"/>
    <p:sldId id="586" r:id="rId52"/>
    <p:sldId id="588" r:id="rId53"/>
    <p:sldId id="589" r:id="rId54"/>
    <p:sldId id="590" r:id="rId55"/>
    <p:sldId id="596" r:id="rId56"/>
    <p:sldId id="481" r:id="rId57"/>
    <p:sldId id="594" r:id="rId58"/>
    <p:sldId id="593" r:id="rId59"/>
    <p:sldId id="595" r:id="rId60"/>
    <p:sldId id="421" r:id="rId61"/>
    <p:sldId id="598" r:id="rId62"/>
    <p:sldId id="618" r:id="rId63"/>
    <p:sldId id="617" r:id="rId64"/>
    <p:sldId id="423" r:id="rId65"/>
    <p:sldId id="613" r:id="rId66"/>
    <p:sldId id="424" r:id="rId67"/>
    <p:sldId id="599" r:id="rId68"/>
    <p:sldId id="614" r:id="rId69"/>
    <p:sldId id="615" r:id="rId70"/>
    <p:sldId id="616" r:id="rId71"/>
    <p:sldId id="544" r:id="rId72"/>
    <p:sldId id="427" r:id="rId73"/>
    <p:sldId id="428" r:id="rId74"/>
    <p:sldId id="608" r:id="rId75"/>
    <p:sldId id="609" r:id="rId76"/>
    <p:sldId id="610" r:id="rId77"/>
    <p:sldId id="430" r:id="rId78"/>
    <p:sldId id="433" r:id="rId79"/>
    <p:sldId id="434" r:id="rId80"/>
    <p:sldId id="558" r:id="rId81"/>
    <p:sldId id="559" r:id="rId82"/>
    <p:sldId id="504" r:id="rId83"/>
    <p:sldId id="603" r:id="rId84"/>
    <p:sldId id="527" r:id="rId85"/>
    <p:sldId id="505" r:id="rId86"/>
    <p:sldId id="528" r:id="rId87"/>
    <p:sldId id="506" r:id="rId88"/>
    <p:sldId id="507" r:id="rId89"/>
    <p:sldId id="508" r:id="rId90"/>
    <p:sldId id="509" r:id="rId91"/>
    <p:sldId id="510" r:id="rId92"/>
    <p:sldId id="511" r:id="rId93"/>
    <p:sldId id="512" r:id="rId94"/>
    <p:sldId id="547" r:id="rId95"/>
    <p:sldId id="548" r:id="rId96"/>
    <p:sldId id="549" r:id="rId97"/>
    <p:sldId id="550" r:id="rId98"/>
    <p:sldId id="563" r:id="rId99"/>
    <p:sldId id="541"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210855-570E-2347-ACF7-EB32C43A00AD}">
          <p14:sldIdLst>
            <p14:sldId id="407"/>
            <p14:sldId id="572"/>
            <p14:sldId id="467"/>
          </p14:sldIdLst>
        </p14:section>
        <p14:section name="sequence alignment" id="{27399B69-E8A2-8944-9932-BC3F6C7CEAE3}">
          <p14:sldIdLst>
            <p14:sldId id="542"/>
            <p14:sldId id="500"/>
            <p14:sldId id="501"/>
            <p14:sldId id="502"/>
            <p14:sldId id="503"/>
            <p14:sldId id="410"/>
            <p14:sldId id="412"/>
            <p14:sldId id="567"/>
            <p14:sldId id="413"/>
            <p14:sldId id="414"/>
            <p14:sldId id="568"/>
            <p14:sldId id="569"/>
            <p14:sldId id="570"/>
            <p14:sldId id="571"/>
            <p14:sldId id="415"/>
            <p14:sldId id="573"/>
            <p14:sldId id="472"/>
          </p14:sldIdLst>
        </p14:section>
        <p14:section name="SubstitutionMatrix" id="{526B3676-3FF3-6F49-A4E5-8753809D77A2}">
          <p14:sldIdLst>
            <p14:sldId id="543"/>
            <p14:sldId id="416"/>
            <p14:sldId id="417"/>
            <p14:sldId id="552"/>
            <p14:sldId id="546"/>
            <p14:sldId id="579"/>
            <p14:sldId id="418"/>
            <p14:sldId id="465"/>
            <p14:sldId id="473"/>
            <p14:sldId id="574"/>
            <p14:sldId id="575"/>
            <p14:sldId id="576"/>
            <p14:sldId id="474"/>
            <p14:sldId id="577"/>
            <p14:sldId id="561"/>
            <p14:sldId id="562"/>
            <p14:sldId id="475"/>
            <p14:sldId id="578"/>
            <p14:sldId id="602"/>
            <p14:sldId id="580"/>
            <p14:sldId id="581"/>
            <p14:sldId id="560"/>
            <p14:sldId id="584"/>
            <p14:sldId id="585"/>
            <p14:sldId id="586"/>
            <p14:sldId id="588"/>
            <p14:sldId id="589"/>
            <p14:sldId id="590"/>
            <p14:sldId id="596"/>
            <p14:sldId id="481"/>
            <p14:sldId id="594"/>
            <p14:sldId id="593"/>
            <p14:sldId id="595"/>
            <p14:sldId id="421"/>
            <p14:sldId id="598"/>
            <p14:sldId id="618"/>
            <p14:sldId id="617"/>
            <p14:sldId id="423"/>
            <p14:sldId id="613"/>
            <p14:sldId id="424"/>
            <p14:sldId id="599"/>
            <p14:sldId id="614"/>
            <p14:sldId id="615"/>
            <p14:sldId id="616"/>
          </p14:sldIdLst>
        </p14:section>
        <p14:section name="PairwiseAlignment" id="{85BEC471-4D2D-964E-995F-1896734EF840}">
          <p14:sldIdLst>
            <p14:sldId id="544"/>
            <p14:sldId id="427"/>
            <p14:sldId id="428"/>
            <p14:sldId id="608"/>
            <p14:sldId id="609"/>
            <p14:sldId id="610"/>
            <p14:sldId id="430"/>
            <p14:sldId id="433"/>
            <p14:sldId id="434"/>
            <p14:sldId id="558"/>
            <p14:sldId id="559"/>
            <p14:sldId id="504"/>
          </p14:sldIdLst>
        </p14:section>
        <p14:section name="Global alignment" id="{CBC7BC85-54F5-BC43-8D43-875504CFFEA3}">
          <p14:sldIdLst>
            <p14:sldId id="603"/>
            <p14:sldId id="527"/>
            <p14:sldId id="505"/>
            <p14:sldId id="528"/>
            <p14:sldId id="506"/>
            <p14:sldId id="507"/>
            <p14:sldId id="508"/>
            <p14:sldId id="509"/>
            <p14:sldId id="510"/>
            <p14:sldId id="511"/>
            <p14:sldId id="512"/>
          </p14:sldIdLst>
        </p14:section>
        <p14:section name="R&amp;hw1" id="{E248DDE3-D828-8349-922B-B61D3BE379E7}">
          <p14:sldIdLst>
            <p14:sldId id="547"/>
            <p14:sldId id="548"/>
            <p14:sldId id="549"/>
            <p14:sldId id="550"/>
            <p14:sldId id="563"/>
            <p14:sldId id="5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3E"/>
    <a:srgbClr val="2A2E6B"/>
    <a:srgbClr val="151735"/>
    <a:srgbClr val="2F2F2F"/>
    <a:srgbClr val="2A2A2A"/>
    <a:srgbClr val="0606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21"/>
    <p:restoredTop sz="94299" autoAdjust="0"/>
  </p:normalViewPr>
  <p:slideViewPr>
    <p:cSldViewPr snapToGrid="0" snapToObjects="1">
      <p:cViewPr varScale="1">
        <p:scale>
          <a:sx n="119" d="100"/>
          <a:sy n="119" d="100"/>
        </p:scale>
        <p:origin x="272"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81BC44-33C6-6A4E-A826-BB09EB4B37F5}" type="datetimeFigureOut">
              <a:rPr lang="en-US" smtClean="0"/>
              <a:pPr/>
              <a:t>9/16/19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FF2DA8-39E2-D54B-B652-37ADDD2377EE}" type="slidenum">
              <a:rPr lang="en-US" smtClean="0"/>
              <a:pPr/>
              <a:t>‹#›</a:t>
            </a:fld>
            <a:endParaRPr lang="en-US"/>
          </a:p>
        </p:txBody>
      </p:sp>
    </p:spTree>
    <p:extLst>
      <p:ext uri="{BB962C8B-B14F-4D97-AF65-F5344CB8AC3E}">
        <p14:creationId xmlns:p14="http://schemas.microsoft.com/office/powerpoint/2010/main" val="25267783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0CBA447C-4B82-A947-8E4A-E6D867B8EAF0}" type="slidenum">
              <a:rPr lang="en-US" altLang="zh-TW" sz="1200"/>
              <a:pPr/>
              <a:t>5</a:t>
            </a:fld>
            <a:endParaRPr lang="en-US" altLang="zh-TW"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TW" altLang="zh-TW">
              <a:ea typeface="ＭＳ Ｐゴシック" charset="-128"/>
            </a:endParaRPr>
          </a:p>
        </p:txBody>
      </p:sp>
    </p:spTree>
    <p:extLst>
      <p:ext uri="{BB962C8B-B14F-4D97-AF65-F5344CB8AC3E}">
        <p14:creationId xmlns:p14="http://schemas.microsoft.com/office/powerpoint/2010/main" val="692078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F632D9-4788-AE46-ABEF-8B60A5A7398C}" type="slidenum">
              <a:rPr lang="zh-TW" altLang="en-US"/>
              <a:pPr/>
              <a:t>51</a:t>
            </a:fld>
            <a:endParaRPr lang="en-US" altLang="zh-TW"/>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xfrm>
            <a:off x="914400" y="4343400"/>
            <a:ext cx="5029200" cy="4114800"/>
          </a:xfrm>
        </p:spPr>
        <p:txBody>
          <a:bodyPr/>
          <a:lstStyle/>
          <a:p>
            <a:endParaRPr lang="zh-TW" altLang="en-US"/>
          </a:p>
        </p:txBody>
      </p:sp>
    </p:spTree>
    <p:extLst>
      <p:ext uri="{BB962C8B-B14F-4D97-AF65-F5344CB8AC3E}">
        <p14:creationId xmlns:p14="http://schemas.microsoft.com/office/powerpoint/2010/main" val="40314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7A705C28-8546-4464-9F57-413E01740646}" type="slidenum">
              <a:rPr lang="en-US" sz="1100"/>
              <a:pPr algn="r"/>
              <a:t>52</a:t>
            </a:fld>
            <a:endParaRPr lang="en-US" sz="110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512786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F632D9-4788-AE46-ABEF-8B60A5A7398C}" type="slidenum">
              <a:rPr lang="zh-TW" altLang="en-US"/>
              <a:pPr/>
              <a:t>53</a:t>
            </a:fld>
            <a:endParaRPr lang="en-US" altLang="zh-TW"/>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xfrm>
            <a:off x="914400" y="4343400"/>
            <a:ext cx="5029200" cy="4114800"/>
          </a:xfrm>
        </p:spPr>
        <p:txBody>
          <a:bodyPr/>
          <a:lstStyle/>
          <a:p>
            <a:endParaRPr lang="zh-TW" altLang="en-US"/>
          </a:p>
        </p:txBody>
      </p:sp>
    </p:spTree>
    <p:extLst>
      <p:ext uri="{BB962C8B-B14F-4D97-AF65-F5344CB8AC3E}">
        <p14:creationId xmlns:p14="http://schemas.microsoft.com/office/powerpoint/2010/main" val="1161198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74713" eaLnBrk="0" hangingPunct="0">
              <a:defRPr sz="2400">
                <a:solidFill>
                  <a:schemeClr val="tx1"/>
                </a:solidFill>
                <a:latin typeface="Times New Roman" charset="0"/>
                <a:ea typeface="ＭＳ Ｐゴシック" charset="-128"/>
              </a:defRPr>
            </a:lvl1pPr>
            <a:lvl2pPr marL="742950" indent="-285750" defTabSz="874713" eaLnBrk="0" hangingPunct="0">
              <a:defRPr sz="2400">
                <a:solidFill>
                  <a:schemeClr val="tx1"/>
                </a:solidFill>
                <a:latin typeface="Times New Roman" charset="0"/>
                <a:ea typeface="ＭＳ Ｐゴシック" charset="-128"/>
              </a:defRPr>
            </a:lvl2pPr>
            <a:lvl3pPr marL="1143000" indent="-228600" defTabSz="874713" eaLnBrk="0" hangingPunct="0">
              <a:defRPr sz="2400">
                <a:solidFill>
                  <a:schemeClr val="tx1"/>
                </a:solidFill>
                <a:latin typeface="Times New Roman" charset="0"/>
                <a:ea typeface="ＭＳ Ｐゴシック" charset="-128"/>
              </a:defRPr>
            </a:lvl3pPr>
            <a:lvl4pPr marL="1600200" indent="-228600" defTabSz="874713" eaLnBrk="0" hangingPunct="0">
              <a:defRPr sz="2400">
                <a:solidFill>
                  <a:schemeClr val="tx1"/>
                </a:solidFill>
                <a:latin typeface="Times New Roman" charset="0"/>
                <a:ea typeface="ＭＳ Ｐゴシック" charset="-128"/>
              </a:defRPr>
            </a:lvl4pPr>
            <a:lvl5pPr marL="2057400" indent="-228600" defTabSz="874713" eaLnBrk="0" hangingPunct="0">
              <a:defRPr sz="2400">
                <a:solidFill>
                  <a:schemeClr val="tx1"/>
                </a:solidFill>
                <a:latin typeface="Times New Roman" charset="0"/>
                <a:ea typeface="ＭＳ Ｐゴシック" charset="-128"/>
              </a:defRPr>
            </a:lvl5pPr>
            <a:lvl6pPr marL="2514600" indent="-228600" defTabSz="874713"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874713"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874713"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874713"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fld id="{5C183FD7-C0F7-1946-B399-ABD24209172B}" type="slidenum">
              <a:rPr lang="en-GB" altLang="zh-TW" sz="1100"/>
              <a:pPr eaLnBrk="1" hangingPunct="1"/>
              <a:t>54</a:t>
            </a:fld>
            <a:endParaRPr lang="en-GB" altLang="zh-TW" sz="1100"/>
          </a:p>
        </p:txBody>
      </p:sp>
      <p:sp>
        <p:nvSpPr>
          <p:cNvPr id="15053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50531" name="Rectangle 3"/>
          <p:cNvSpPr>
            <a:spLocks noGrp="1" noChangeArrowheads="1"/>
          </p:cNvSpPr>
          <p:nvPr>
            <p:ph type="body" idx="1"/>
          </p:nvPr>
        </p:nvSpPr>
        <p:spPr>
          <a:solidFill>
            <a:srgbClr val="FFFFFF"/>
          </a:solidFill>
          <a:ln>
            <a:solidFill>
              <a:srgbClr val="000000"/>
            </a:solidFill>
            <a:miter lim="800000"/>
            <a:headEnd/>
            <a:tailEnd/>
          </a:ln>
          <a:extLst/>
        </p:spPr>
        <p:txBody>
          <a:bodyPr/>
          <a:lstStyle/>
          <a:p>
            <a:pPr>
              <a:defRPr/>
            </a:pPr>
            <a:endParaRPr lang="en-GB"/>
          </a:p>
        </p:txBody>
      </p:sp>
    </p:spTree>
    <p:extLst>
      <p:ext uri="{BB962C8B-B14F-4D97-AF65-F5344CB8AC3E}">
        <p14:creationId xmlns:p14="http://schemas.microsoft.com/office/powerpoint/2010/main" val="264200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DCB71CFF-E8DF-764A-9BCD-B28F6F35B835}" type="slidenum">
              <a:rPr lang="en-US" altLang="zh-TW" sz="1200"/>
              <a:pPr/>
              <a:t>6</a:t>
            </a:fld>
            <a:endParaRPr lang="en-US" altLang="zh-TW" sz="12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TW" altLang="zh-TW">
              <a:ea typeface="ＭＳ Ｐゴシック" charset="-128"/>
            </a:endParaRPr>
          </a:p>
        </p:txBody>
      </p:sp>
    </p:spTree>
    <p:extLst>
      <p:ext uri="{BB962C8B-B14F-4D97-AF65-F5344CB8AC3E}">
        <p14:creationId xmlns:p14="http://schemas.microsoft.com/office/powerpoint/2010/main" val="407844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74713" eaLnBrk="0" hangingPunct="0">
              <a:defRPr sz="2400">
                <a:solidFill>
                  <a:schemeClr val="tx1"/>
                </a:solidFill>
                <a:latin typeface="Times New Roman" charset="0"/>
                <a:ea typeface="ＭＳ Ｐゴシック" charset="-128"/>
              </a:defRPr>
            </a:lvl1pPr>
            <a:lvl2pPr marL="742950" indent="-285750" defTabSz="874713" eaLnBrk="0" hangingPunct="0">
              <a:defRPr sz="2400">
                <a:solidFill>
                  <a:schemeClr val="tx1"/>
                </a:solidFill>
                <a:latin typeface="Times New Roman" charset="0"/>
                <a:ea typeface="ＭＳ Ｐゴシック" charset="-128"/>
              </a:defRPr>
            </a:lvl2pPr>
            <a:lvl3pPr marL="1143000" indent="-228600" defTabSz="874713" eaLnBrk="0" hangingPunct="0">
              <a:defRPr sz="2400">
                <a:solidFill>
                  <a:schemeClr val="tx1"/>
                </a:solidFill>
                <a:latin typeface="Times New Roman" charset="0"/>
                <a:ea typeface="ＭＳ Ｐゴシック" charset="-128"/>
              </a:defRPr>
            </a:lvl3pPr>
            <a:lvl4pPr marL="1600200" indent="-228600" defTabSz="874713" eaLnBrk="0" hangingPunct="0">
              <a:defRPr sz="2400">
                <a:solidFill>
                  <a:schemeClr val="tx1"/>
                </a:solidFill>
                <a:latin typeface="Times New Roman" charset="0"/>
                <a:ea typeface="ＭＳ Ｐゴシック" charset="-128"/>
              </a:defRPr>
            </a:lvl4pPr>
            <a:lvl5pPr marL="2057400" indent="-228600" defTabSz="874713" eaLnBrk="0" hangingPunct="0">
              <a:defRPr sz="2400">
                <a:solidFill>
                  <a:schemeClr val="tx1"/>
                </a:solidFill>
                <a:latin typeface="Times New Roman" charset="0"/>
                <a:ea typeface="ＭＳ Ｐゴシック" charset="-128"/>
              </a:defRPr>
            </a:lvl5pPr>
            <a:lvl6pPr marL="2514600" indent="-228600" defTabSz="874713"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874713"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874713"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874713"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fld id="{D18A3EA4-B07E-7041-84B2-1B03CC305193}" type="slidenum">
              <a:rPr lang="en-GB" altLang="zh-TW" sz="1100"/>
              <a:pPr eaLnBrk="1" hangingPunct="1"/>
              <a:t>10</a:t>
            </a:fld>
            <a:endParaRPr lang="en-GB" altLang="zh-TW" sz="1100"/>
          </a:p>
        </p:txBody>
      </p:sp>
      <p:sp>
        <p:nvSpPr>
          <p:cNvPr id="81922" name="Rectangle 2"/>
          <p:cNvSpPr>
            <a:spLocks noGrp="1" noRot="1" noChangeAspect="1" noChangeArrowheads="1" noTextEdit="1"/>
          </p:cNvSpPr>
          <p:nvPr>
            <p:ph type="sldImg"/>
          </p:nvPr>
        </p:nvSpPr>
        <p:spPr>
          <a:xfrm>
            <a:off x="1160463" y="722313"/>
            <a:ext cx="4618037" cy="3463925"/>
          </a:xfrm>
          <a:solidFill>
            <a:srgbClr val="FFFFFF"/>
          </a:solidFill>
          <a:ln/>
          <a:extLst>
            <a:ext uri="{FAA26D3D-D897-4be2-8F04-BA451C77F1D7}">
              <ma14:placeholderFlag xmlns="" xmlns:ma14="http://schemas.microsoft.com/office/mac/drawingml/2011/main" val="1"/>
            </a:ext>
          </a:extLst>
        </p:spPr>
      </p:sp>
      <p:sp>
        <p:nvSpPr>
          <p:cNvPr id="81923" name="Rectangle 3"/>
          <p:cNvSpPr>
            <a:spLocks noGrp="1" noChangeArrowheads="1"/>
          </p:cNvSpPr>
          <p:nvPr>
            <p:ph type="body" idx="1"/>
          </p:nvPr>
        </p:nvSpPr>
        <p:spPr>
          <a:xfrm>
            <a:off x="925513" y="4403725"/>
            <a:ext cx="5086350" cy="4111625"/>
          </a:xfrm>
          <a:solidFill>
            <a:srgbClr val="FFFFFF"/>
          </a:solidFill>
          <a:ln>
            <a:solidFill>
              <a:srgbClr val="000000"/>
            </a:solidFill>
            <a:miter lim="800000"/>
            <a:headEnd/>
            <a:tailEnd/>
          </a:ln>
        </p:spPr>
        <p:txBody>
          <a:bodyPr/>
          <a:lstStyle/>
          <a:p>
            <a:r>
              <a:rPr lang="en-GB" altLang="zh-TW" sz="2000">
                <a:ea typeface="ＭＳ Ｐゴシック" charset="-128"/>
              </a:rPr>
              <a:t>Mutations, deletions are the engines of evolution, but selection does the steering…</a:t>
            </a:r>
          </a:p>
          <a:p>
            <a:r>
              <a:rPr lang="en-GB" altLang="zh-TW" sz="2000">
                <a:ea typeface="ＭＳ Ｐゴシック" charset="-128"/>
              </a:rPr>
              <a:t>As shown here it is often impossible to tell</a:t>
            </a:r>
            <a:r>
              <a:rPr lang="en-GB" altLang="zh-TW" sz="2000" b="1">
                <a:ea typeface="ＭＳ Ｐゴシック" charset="-128"/>
              </a:rPr>
              <a:t> appart</a:t>
            </a:r>
            <a:r>
              <a:rPr lang="en-GB" altLang="zh-TW" sz="2000">
                <a:ea typeface="ＭＳ Ｐゴシック" charset="-128"/>
              </a:rPr>
              <a:t> insertions and deletions, hence their generic name: indels.</a:t>
            </a:r>
          </a:p>
          <a:p>
            <a:r>
              <a:rPr lang="en-GB" altLang="zh-TW" sz="2000">
                <a:ea typeface="ＭＳ Ｐゴシック" charset="-128"/>
              </a:rPr>
              <a:t>Next: Homology</a:t>
            </a:r>
          </a:p>
        </p:txBody>
      </p:sp>
    </p:spTree>
    <p:extLst>
      <p:ext uri="{BB962C8B-B14F-4D97-AF65-F5344CB8AC3E}">
        <p14:creationId xmlns:p14="http://schemas.microsoft.com/office/powerpoint/2010/main" val="22847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79566E56-B4F6-4DEE-B6E9-944DAF589220}" type="slidenum">
              <a:rPr lang="en-US" sz="1100"/>
              <a:pPr/>
              <a:t>19</a:t>
            </a:fld>
            <a:endParaRPr lang="en-US" sz="110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6982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DCA2EB6A-5AE5-42E6-AF16-7772DF31E222}" type="slidenum">
              <a:rPr lang="en-US" sz="1100"/>
              <a:pPr/>
              <a:t>26</a:t>
            </a:fld>
            <a:endParaRPr lang="en-US" sz="110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005580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4F791B03-0E47-4F5C-989E-276A386FA23A}" type="slidenum">
              <a:rPr lang="en-US" sz="1100"/>
              <a:pPr/>
              <a:t>31</a:t>
            </a:fld>
            <a:endParaRPr lang="en-US" sz="110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195240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EC1459A-972A-8C44-9442-362F87BBDFB9}"/>
              </a:ext>
            </a:extLst>
          </p:cNvPr>
          <p:cNvSpPr>
            <a:spLocks noGrp="1" noChangeArrowheads="1"/>
          </p:cNvSpPr>
          <p:nvPr>
            <p:ph type="sldNum" sz="quarter" idx="5"/>
          </p:nvPr>
        </p:nvSpPr>
        <p:spPr>
          <a:ln/>
        </p:spPr>
        <p:txBody>
          <a:bodyPr/>
          <a:lstStyle/>
          <a:p>
            <a:fld id="{338BFD52-A487-7644-AA14-B0EEA71463F3}" type="slidenum">
              <a:rPr lang="zh-TW" altLang="en-US"/>
              <a:pPr/>
              <a:t>35</a:t>
            </a:fld>
            <a:endParaRPr lang="en-US" altLang="zh-TW"/>
          </a:p>
        </p:txBody>
      </p:sp>
      <p:sp>
        <p:nvSpPr>
          <p:cNvPr id="194562" name="Rectangle 2">
            <a:extLst>
              <a:ext uri="{FF2B5EF4-FFF2-40B4-BE49-F238E27FC236}">
                <a16:creationId xmlns:a16="http://schemas.microsoft.com/office/drawing/2014/main" id="{0B9C465E-7AC6-634A-AF93-10E815C9046E}"/>
              </a:ext>
            </a:extLst>
          </p:cNvPr>
          <p:cNvSpPr>
            <a:spLocks noGrp="1" noRot="1" noChangeAspect="1" noChangeArrowheads="1" noTextEdit="1"/>
          </p:cNvSpPr>
          <p:nvPr>
            <p:ph type="sldImg"/>
          </p:nvPr>
        </p:nvSpPr>
        <p:spPr>
          <a:ln/>
        </p:spPr>
      </p:sp>
      <p:sp>
        <p:nvSpPr>
          <p:cNvPr id="194563" name="Rectangle 3">
            <a:extLst>
              <a:ext uri="{FF2B5EF4-FFF2-40B4-BE49-F238E27FC236}">
                <a16:creationId xmlns:a16="http://schemas.microsoft.com/office/drawing/2014/main" id="{3DD502FD-67D8-A148-85F3-66606FACC40C}"/>
              </a:ext>
            </a:extLst>
          </p:cNvPr>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1287034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49734397-CE9E-49AD-83E9-58A88D4A5538}" type="slidenum">
              <a:rPr lang="en-US" sz="1100"/>
              <a:pPr/>
              <a:t>46</a:t>
            </a:fld>
            <a:endParaRPr lang="en-US" sz="110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536185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F632D9-4788-AE46-ABEF-8B60A5A7398C}" type="slidenum">
              <a:rPr lang="zh-TW" altLang="en-US"/>
              <a:pPr/>
              <a:t>50</a:t>
            </a:fld>
            <a:endParaRPr lang="en-US" altLang="zh-TW"/>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xfrm>
            <a:off x="914400" y="4343400"/>
            <a:ext cx="5029200" cy="4114800"/>
          </a:xfrm>
        </p:spPr>
        <p:txBody>
          <a:bodyPr/>
          <a:lstStyle/>
          <a:p>
            <a:endParaRPr lang="zh-TW" altLang="en-US"/>
          </a:p>
        </p:txBody>
      </p:sp>
    </p:spTree>
    <p:extLst>
      <p:ext uri="{BB962C8B-B14F-4D97-AF65-F5344CB8AC3E}">
        <p14:creationId xmlns:p14="http://schemas.microsoft.com/office/powerpoint/2010/main" val="3777921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59524377-3643-8746-A01B-EA1A708E8DBE}" type="datetimeFigureOut">
              <a:rPr lang="en-US" smtClean="0"/>
              <a:pPr/>
              <a:t>9/16/19</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1749F57-7ABA-AF47-B9A5-4EBA4902DEFA}" type="slidenum">
              <a:rPr lang="en-US" smtClean="0"/>
              <a:pPr/>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173225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59524377-3643-8746-A01B-EA1A708E8DBE}" type="datetimeFigureOut">
              <a:rPr lang="en-US" smtClean="0"/>
              <a:pPr/>
              <a:t>9/16/19</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1150712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59524377-3643-8746-A01B-EA1A708E8DBE}" type="datetimeFigureOut">
              <a:rPr lang="en-US" smtClean="0"/>
              <a:pPr/>
              <a:t>9/16/19</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2402683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9/16/19</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66511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lvl1pPr>
              <a:lnSpc>
                <a:spcPct val="100000"/>
              </a:lnSpc>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9/16/19</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513133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9/16/19</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991149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9/16/19</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96481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9/16/19</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433033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9/16/19</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8876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9/16/19</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145095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9/16/19</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4152025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lnSpc>
                <a:spcPct val="100000"/>
              </a:lnSpc>
              <a:defRPr>
                <a:solidFill>
                  <a:schemeClr val="tx1">
                    <a:lumMod val="75000"/>
                    <a:lumOff val="25000"/>
                  </a:schemeClr>
                </a:solidFill>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59524377-3643-8746-A01B-EA1A708E8DBE}" type="datetimeFigureOut">
              <a:rPr lang="en-US" smtClean="0"/>
              <a:pPr/>
              <a:t>9/16/19</a:t>
            </a:fld>
            <a:endParaRPr 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61749F57-7ABA-AF47-B9A5-4EBA4902DEFA}" type="slidenum">
              <a:rPr lang="en-US" smtClean="0"/>
              <a:pPr/>
              <a:t>‹#›</a:t>
            </a:fld>
            <a:endParaRPr lang="en-US"/>
          </a:p>
        </p:txBody>
      </p:sp>
      <p:grpSp>
        <p:nvGrpSpPr>
          <p:cNvPr id="8" name="群組 7">
            <a:extLst>
              <a:ext uri="{FF2B5EF4-FFF2-40B4-BE49-F238E27FC236}">
                <a16:creationId xmlns:a16="http://schemas.microsoft.com/office/drawing/2014/main" id="{7401AD29-6E7D-C941-8C8B-2CAB5634F814}"/>
              </a:ext>
            </a:extLst>
          </p:cNvPr>
          <p:cNvGrpSpPr/>
          <p:nvPr/>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376709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9/16/19</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246466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9/16/19</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572501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9/16/19</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940065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136837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lvl1pPr>
              <a:lnSpc>
                <a:spcPct val="100000"/>
              </a:lnSpc>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9/16/19</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9489045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359410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9/16/19</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3785846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790609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9/16/19</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2103675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9/16/19</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62797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59524377-3643-8746-A01B-EA1A708E8DBE}" type="datetimeFigureOut">
              <a:rPr lang="en-US" smtClean="0"/>
              <a:pPr/>
              <a:t>9/16/19</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1866266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378301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3077181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697223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424948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9/16/19</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2863774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lvl1pPr>
              <a:lnSpc>
                <a:spcPct val="100000"/>
              </a:lnSpc>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9/16/19</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7175757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9/16/19</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1612535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9/16/19</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4719364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9/16/19</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5274810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9/16/19</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9/16/19</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829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59524377-3643-8746-A01B-EA1A708E8DBE}" type="datetimeFigureOut">
              <a:rPr lang="en-US" smtClean="0"/>
              <a:pPr/>
              <a:t>9/16/19</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4200174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9/16/19</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9/16/19</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358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9/16/19</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657089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9/16/19</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013828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9/16/19</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38237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9/16/19</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4247028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a:xfrm>
            <a:off x="628650" y="6356350"/>
            <a:ext cx="2057400" cy="365125"/>
          </a:xfrm>
          <a:prstGeom prst="rect">
            <a:avLst/>
          </a:prstGeom>
        </p:spPr>
        <p:txBody>
          <a:bodyPr/>
          <a:lstStyle/>
          <a:p>
            <a:fld id="{1B6FF8FA-3424-4F49-8B38-895832CADF5C}" type="datetimeFigureOut">
              <a:rPr lang="en-US" smtClean="0"/>
              <a:t>9/16/19</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a:xfrm>
            <a:off x="6457950" y="6356350"/>
            <a:ext cx="2057400" cy="365125"/>
          </a:xfrm>
          <a:prstGeom prst="rect">
            <a:avLst/>
          </a:prstGeom>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25513618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96490A-DFCC-834D-95CB-B196D635B5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725" y="-9543"/>
            <a:ext cx="9216000" cy="6912000"/>
          </a:xfrm>
          <a:prstGeom prst="rect">
            <a:avLst/>
          </a:prstGeom>
        </p:spPr>
      </p:pic>
    </p:spTree>
    <p:extLst>
      <p:ext uri="{BB962C8B-B14F-4D97-AF65-F5344CB8AC3E}">
        <p14:creationId xmlns:p14="http://schemas.microsoft.com/office/powerpoint/2010/main" val="12301650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BAAA6-E87D-BA43-96B7-8114F6E0BBDB}"/>
              </a:ext>
            </a:extLst>
          </p:cNvPr>
          <p:cNvSpPr>
            <a:spLocks noGrp="1"/>
          </p:cNvSpPr>
          <p:nvPr>
            <p:ph type="ctrTitle"/>
          </p:nvPr>
        </p:nvSpPr>
        <p:spPr>
          <a:xfrm>
            <a:off x="1143000" y="1122363"/>
            <a:ext cx="6858000" cy="2387600"/>
          </a:xfrm>
        </p:spPr>
        <p:txBody>
          <a:bodyPr anchor="b"/>
          <a:lstStyle>
            <a:lvl1pPr algn="ctr">
              <a:defRPr sz="6000"/>
            </a:lvl1pPr>
          </a:lstStyle>
          <a:p>
            <a:r>
              <a:rPr lang="en-US" altLang="zh-TW"/>
              <a:t>Click to edit Master title style</a:t>
            </a:r>
            <a:endParaRPr lang="en-US"/>
          </a:p>
        </p:txBody>
      </p:sp>
      <p:sp>
        <p:nvSpPr>
          <p:cNvPr id="3" name="副標題 2">
            <a:extLst>
              <a:ext uri="{FF2B5EF4-FFF2-40B4-BE49-F238E27FC236}">
                <a16:creationId xmlns:a16="http://schemas.microsoft.com/office/drawing/2014/main" id="{59AE202A-B6A5-A14C-879A-2D049FF7D84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0F7D122-8524-514A-8EA7-AEC1D2B8E17B}"/>
              </a:ext>
            </a:extLst>
          </p:cNvPr>
          <p:cNvSpPr>
            <a:spLocks noGrp="1"/>
          </p:cNvSpPr>
          <p:nvPr>
            <p:ph type="dt" sz="half" idx="10"/>
          </p:nvPr>
        </p:nvSpPr>
        <p:spPr/>
        <p:txBody>
          <a:bodyPr/>
          <a:lstStyle/>
          <a:p>
            <a:fld id="{E6D559F9-6FBE-0048-9187-5A3A3C1A74CA}" type="datetimeFigureOut">
              <a:rPr lang="en-US" smtClean="0"/>
              <a:t>9/16/19</a:t>
            </a:fld>
            <a:endParaRPr lang="en-US"/>
          </a:p>
        </p:txBody>
      </p:sp>
      <p:sp>
        <p:nvSpPr>
          <p:cNvPr id="5" name="頁尾版面配置區 4">
            <a:extLst>
              <a:ext uri="{FF2B5EF4-FFF2-40B4-BE49-F238E27FC236}">
                <a16:creationId xmlns:a16="http://schemas.microsoft.com/office/drawing/2014/main" id="{DAA0C094-852E-094B-8789-0515B133F6C9}"/>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524329A-88C5-5146-80BD-3070851FA229}"/>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9620423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C08AB-4E1B-0142-94AC-BA542FCD149F}"/>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73CEC8D-5A2C-F543-B51D-D6E819EB5B9B}"/>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9190C980-B92C-1F4D-B530-99916F89BDC8}"/>
              </a:ext>
            </a:extLst>
          </p:cNvPr>
          <p:cNvSpPr>
            <a:spLocks noGrp="1"/>
          </p:cNvSpPr>
          <p:nvPr>
            <p:ph type="dt" sz="half" idx="10"/>
          </p:nvPr>
        </p:nvSpPr>
        <p:spPr/>
        <p:txBody>
          <a:bodyPr/>
          <a:lstStyle/>
          <a:p>
            <a:fld id="{E6D559F9-6FBE-0048-9187-5A3A3C1A74CA}" type="datetimeFigureOut">
              <a:rPr lang="en-US" smtClean="0"/>
              <a:t>9/16/19</a:t>
            </a:fld>
            <a:endParaRPr lang="en-US"/>
          </a:p>
        </p:txBody>
      </p:sp>
      <p:sp>
        <p:nvSpPr>
          <p:cNvPr id="5" name="頁尾版面配置區 4">
            <a:extLst>
              <a:ext uri="{FF2B5EF4-FFF2-40B4-BE49-F238E27FC236}">
                <a16:creationId xmlns:a16="http://schemas.microsoft.com/office/drawing/2014/main" id="{C1F83F91-C526-BD4F-8D12-A098857C175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09DD57-6BAE-6D4E-AE21-EFA3AC57929D}"/>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9871100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382FB-5372-8A45-9B31-A47096865663}"/>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89538CEF-9A20-364A-AC7C-BEF56A184AA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63F391F4-A15C-CD41-8EC7-B93CEEAA350A}"/>
              </a:ext>
            </a:extLst>
          </p:cNvPr>
          <p:cNvSpPr>
            <a:spLocks noGrp="1"/>
          </p:cNvSpPr>
          <p:nvPr>
            <p:ph type="dt" sz="half" idx="10"/>
          </p:nvPr>
        </p:nvSpPr>
        <p:spPr/>
        <p:txBody>
          <a:bodyPr/>
          <a:lstStyle/>
          <a:p>
            <a:fld id="{E6D559F9-6FBE-0048-9187-5A3A3C1A74CA}" type="datetimeFigureOut">
              <a:rPr lang="en-US" smtClean="0"/>
              <a:t>9/16/19</a:t>
            </a:fld>
            <a:endParaRPr lang="en-US"/>
          </a:p>
        </p:txBody>
      </p:sp>
      <p:sp>
        <p:nvSpPr>
          <p:cNvPr id="5" name="頁尾版面配置區 4">
            <a:extLst>
              <a:ext uri="{FF2B5EF4-FFF2-40B4-BE49-F238E27FC236}">
                <a16:creationId xmlns:a16="http://schemas.microsoft.com/office/drawing/2014/main" id="{D47CCFB4-F5A0-1844-BC5F-68293052731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3EF7B9-6657-5C4E-B093-A9FE7753688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728725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59524377-3643-8746-A01B-EA1A708E8DBE}" type="datetimeFigureOut">
              <a:rPr lang="en-US" smtClean="0"/>
              <a:pPr/>
              <a:t>9/16/19</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6088357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9D873D-D2E9-9547-9080-4A5D44E50A95}"/>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CE091BB-B946-EF46-AD08-7A4E02DF04AE}"/>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8B635B2B-326C-E447-8392-9D1CAE5A8832}"/>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94179B4B-A546-E34D-9D69-FED1C87D38A6}"/>
              </a:ext>
            </a:extLst>
          </p:cNvPr>
          <p:cNvSpPr>
            <a:spLocks noGrp="1"/>
          </p:cNvSpPr>
          <p:nvPr>
            <p:ph type="dt" sz="half" idx="10"/>
          </p:nvPr>
        </p:nvSpPr>
        <p:spPr/>
        <p:txBody>
          <a:bodyPr/>
          <a:lstStyle/>
          <a:p>
            <a:fld id="{E6D559F9-6FBE-0048-9187-5A3A3C1A74CA}" type="datetimeFigureOut">
              <a:rPr lang="en-US" smtClean="0"/>
              <a:t>9/16/19</a:t>
            </a:fld>
            <a:endParaRPr lang="en-US"/>
          </a:p>
        </p:txBody>
      </p:sp>
      <p:sp>
        <p:nvSpPr>
          <p:cNvPr id="6" name="頁尾版面配置區 5">
            <a:extLst>
              <a:ext uri="{FF2B5EF4-FFF2-40B4-BE49-F238E27FC236}">
                <a16:creationId xmlns:a16="http://schemas.microsoft.com/office/drawing/2014/main" id="{9FE7C2AC-C50E-B041-98CC-EE1947BD261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F6321CB-26AA-424B-9242-68A5FD56505A}"/>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3374476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C9D6C-4742-0D4F-801C-08185793EB72}"/>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0F53F807-D20D-FD4D-B8FD-39B452A08E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18DFE575-BBF2-E74C-B427-7EBF660B76E2}"/>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F5292922-1B09-0148-B994-C3821E561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464DBE40-33EF-CB4D-A14B-AC98889463D1}"/>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7B9A772B-3D01-734D-BCB6-79C2B7CEFBCF}"/>
              </a:ext>
            </a:extLst>
          </p:cNvPr>
          <p:cNvSpPr>
            <a:spLocks noGrp="1"/>
          </p:cNvSpPr>
          <p:nvPr>
            <p:ph type="dt" sz="half" idx="10"/>
          </p:nvPr>
        </p:nvSpPr>
        <p:spPr/>
        <p:txBody>
          <a:bodyPr/>
          <a:lstStyle/>
          <a:p>
            <a:fld id="{E6D559F9-6FBE-0048-9187-5A3A3C1A74CA}" type="datetimeFigureOut">
              <a:rPr lang="en-US" smtClean="0"/>
              <a:t>9/16/19</a:t>
            </a:fld>
            <a:endParaRPr lang="en-US"/>
          </a:p>
        </p:txBody>
      </p:sp>
      <p:sp>
        <p:nvSpPr>
          <p:cNvPr id="8" name="頁尾版面配置區 7">
            <a:extLst>
              <a:ext uri="{FF2B5EF4-FFF2-40B4-BE49-F238E27FC236}">
                <a16:creationId xmlns:a16="http://schemas.microsoft.com/office/drawing/2014/main" id="{446DEDC6-1975-324B-B145-A2A47ADFCB66}"/>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8F5AAB32-0FE5-B541-9E35-C1D2DEFD603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952864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8F74C-FAE3-B24A-BB51-4CC3DA7E9C24}"/>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0DC8EDF8-0481-7543-BF50-4B90083A7CC7}"/>
              </a:ext>
            </a:extLst>
          </p:cNvPr>
          <p:cNvSpPr>
            <a:spLocks noGrp="1"/>
          </p:cNvSpPr>
          <p:nvPr>
            <p:ph type="dt" sz="half" idx="10"/>
          </p:nvPr>
        </p:nvSpPr>
        <p:spPr/>
        <p:txBody>
          <a:bodyPr/>
          <a:lstStyle/>
          <a:p>
            <a:fld id="{E6D559F9-6FBE-0048-9187-5A3A3C1A74CA}" type="datetimeFigureOut">
              <a:rPr lang="en-US" smtClean="0"/>
              <a:t>9/16/19</a:t>
            </a:fld>
            <a:endParaRPr lang="en-US"/>
          </a:p>
        </p:txBody>
      </p:sp>
      <p:sp>
        <p:nvSpPr>
          <p:cNvPr id="4" name="頁尾版面配置區 3">
            <a:extLst>
              <a:ext uri="{FF2B5EF4-FFF2-40B4-BE49-F238E27FC236}">
                <a16:creationId xmlns:a16="http://schemas.microsoft.com/office/drawing/2014/main" id="{3B012DD0-908C-FB47-8C28-431BA3350F3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A53B4B4-98FD-F34B-8A25-8373DEA13BDE}"/>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7151565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575C4AA-3F31-4548-86CF-7B7A03D2B3B9}"/>
              </a:ext>
            </a:extLst>
          </p:cNvPr>
          <p:cNvSpPr>
            <a:spLocks noGrp="1"/>
          </p:cNvSpPr>
          <p:nvPr>
            <p:ph type="dt" sz="half" idx="10"/>
          </p:nvPr>
        </p:nvSpPr>
        <p:spPr/>
        <p:txBody>
          <a:bodyPr/>
          <a:lstStyle/>
          <a:p>
            <a:fld id="{E6D559F9-6FBE-0048-9187-5A3A3C1A74CA}" type="datetimeFigureOut">
              <a:rPr lang="en-US" smtClean="0"/>
              <a:t>9/16/19</a:t>
            </a:fld>
            <a:endParaRPr lang="en-US"/>
          </a:p>
        </p:txBody>
      </p:sp>
      <p:sp>
        <p:nvSpPr>
          <p:cNvPr id="3" name="頁尾版面配置區 2">
            <a:extLst>
              <a:ext uri="{FF2B5EF4-FFF2-40B4-BE49-F238E27FC236}">
                <a16:creationId xmlns:a16="http://schemas.microsoft.com/office/drawing/2014/main" id="{492D35FA-B1D5-F64C-A3AB-41F266BA63A2}"/>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63F708A6-2356-EE44-A96C-1D1B0EF1C0B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203274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8ABC1-8B7B-A649-BBFD-E2A94978CC22}"/>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A5295F6-E716-394E-A6C8-0B71735F593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6F250C8-A9B6-464C-BAE4-B32E9AA7C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2B576313-3ADD-BF43-BB28-B87CA05A5748}"/>
              </a:ext>
            </a:extLst>
          </p:cNvPr>
          <p:cNvSpPr>
            <a:spLocks noGrp="1"/>
          </p:cNvSpPr>
          <p:nvPr>
            <p:ph type="dt" sz="half" idx="10"/>
          </p:nvPr>
        </p:nvSpPr>
        <p:spPr/>
        <p:txBody>
          <a:bodyPr/>
          <a:lstStyle/>
          <a:p>
            <a:fld id="{E6D559F9-6FBE-0048-9187-5A3A3C1A74CA}" type="datetimeFigureOut">
              <a:rPr lang="en-US" smtClean="0"/>
              <a:t>9/16/19</a:t>
            </a:fld>
            <a:endParaRPr lang="en-US"/>
          </a:p>
        </p:txBody>
      </p:sp>
      <p:sp>
        <p:nvSpPr>
          <p:cNvPr id="6" name="頁尾版面配置區 5">
            <a:extLst>
              <a:ext uri="{FF2B5EF4-FFF2-40B4-BE49-F238E27FC236}">
                <a16:creationId xmlns:a16="http://schemas.microsoft.com/office/drawing/2014/main" id="{95D4F6D7-6998-B845-83F0-3D819E90808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2698249-E858-1047-AFEE-EF3477B7838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2811953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3CCB1-9729-4E4A-BD3E-06EFFDCC8D67}"/>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2700B3BB-6071-234A-A463-D08159DCDE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0386098F-1434-B94A-B787-F9DE2E0134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E718063-4A06-BD43-831F-90B29164C4E2}"/>
              </a:ext>
            </a:extLst>
          </p:cNvPr>
          <p:cNvSpPr>
            <a:spLocks noGrp="1"/>
          </p:cNvSpPr>
          <p:nvPr>
            <p:ph type="dt" sz="half" idx="10"/>
          </p:nvPr>
        </p:nvSpPr>
        <p:spPr/>
        <p:txBody>
          <a:bodyPr/>
          <a:lstStyle/>
          <a:p>
            <a:fld id="{E6D559F9-6FBE-0048-9187-5A3A3C1A74CA}" type="datetimeFigureOut">
              <a:rPr lang="en-US" smtClean="0"/>
              <a:t>9/16/19</a:t>
            </a:fld>
            <a:endParaRPr lang="en-US"/>
          </a:p>
        </p:txBody>
      </p:sp>
      <p:sp>
        <p:nvSpPr>
          <p:cNvPr id="6" name="頁尾版面配置區 5">
            <a:extLst>
              <a:ext uri="{FF2B5EF4-FFF2-40B4-BE49-F238E27FC236}">
                <a16:creationId xmlns:a16="http://schemas.microsoft.com/office/drawing/2014/main" id="{07D6BBB8-C8AA-DC44-AD3E-E8F863B3092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75DDF83-94FC-AF42-904F-795CA5A263A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1975656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4947A-7C61-D749-870D-8C5CE05B69B7}"/>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717F6190-42FE-664A-B8B3-BEFE4EE2B61D}"/>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EDB5EEF-10B8-5143-8C06-7F5EDB5AF76E}"/>
              </a:ext>
            </a:extLst>
          </p:cNvPr>
          <p:cNvSpPr>
            <a:spLocks noGrp="1"/>
          </p:cNvSpPr>
          <p:nvPr>
            <p:ph type="dt" sz="half" idx="10"/>
          </p:nvPr>
        </p:nvSpPr>
        <p:spPr/>
        <p:txBody>
          <a:bodyPr/>
          <a:lstStyle/>
          <a:p>
            <a:fld id="{E6D559F9-6FBE-0048-9187-5A3A3C1A74CA}" type="datetimeFigureOut">
              <a:rPr lang="en-US" smtClean="0"/>
              <a:t>9/16/19</a:t>
            </a:fld>
            <a:endParaRPr lang="en-US"/>
          </a:p>
        </p:txBody>
      </p:sp>
      <p:sp>
        <p:nvSpPr>
          <p:cNvPr id="5" name="頁尾版面配置區 4">
            <a:extLst>
              <a:ext uri="{FF2B5EF4-FFF2-40B4-BE49-F238E27FC236}">
                <a16:creationId xmlns:a16="http://schemas.microsoft.com/office/drawing/2014/main" id="{1F5CDB50-7EA1-F243-89A0-8B6D8594A45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6F8DAD-9E06-7D46-A3E1-EB3C715E8D01}"/>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1884640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57DCDB-F524-ED4B-A193-79D317667824}"/>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04810F0B-2E64-1C41-96B8-A167170D1D8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3ED15AD8-1FD4-B844-B233-AFE5F2DA9327}"/>
              </a:ext>
            </a:extLst>
          </p:cNvPr>
          <p:cNvSpPr>
            <a:spLocks noGrp="1"/>
          </p:cNvSpPr>
          <p:nvPr>
            <p:ph type="dt" sz="half" idx="10"/>
          </p:nvPr>
        </p:nvSpPr>
        <p:spPr/>
        <p:txBody>
          <a:bodyPr/>
          <a:lstStyle/>
          <a:p>
            <a:fld id="{E6D559F9-6FBE-0048-9187-5A3A3C1A74CA}" type="datetimeFigureOut">
              <a:rPr lang="en-US" smtClean="0"/>
              <a:t>9/16/19</a:t>
            </a:fld>
            <a:endParaRPr lang="en-US"/>
          </a:p>
        </p:txBody>
      </p:sp>
      <p:sp>
        <p:nvSpPr>
          <p:cNvPr id="5" name="頁尾版面配置區 4">
            <a:extLst>
              <a:ext uri="{FF2B5EF4-FFF2-40B4-BE49-F238E27FC236}">
                <a16:creationId xmlns:a16="http://schemas.microsoft.com/office/drawing/2014/main" id="{17CBCF4D-0ABD-354B-8D85-B4069240B67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6F6C29F-2C96-304E-AAE2-70BCF5F8797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3356731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9/16/19</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14604487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defRPr>
                <a:solidFill>
                  <a:schemeClr val="tx1">
                    <a:lumMod val="75000"/>
                    <a:lumOff val="25000"/>
                  </a:schemeClr>
                </a:solidFill>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36AE07FD-080A-5140-9897-6EC7255412F7}" type="datetimeFigureOut">
              <a:rPr kumimoji="1" lang="zh-TW" altLang="en-US" smtClean="0"/>
              <a:t>2019/9/16</a:t>
            </a:fld>
            <a:endParaRPr kumimoji="1" lang="zh-TW" alt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grpSp>
        <p:nvGrpSpPr>
          <p:cNvPr id="8" name="群組 7">
            <a:extLst>
              <a:ext uri="{FF2B5EF4-FFF2-40B4-BE49-F238E27FC236}">
                <a16:creationId xmlns:a16="http://schemas.microsoft.com/office/drawing/2014/main" id="{7401AD29-6E7D-C941-8C8B-2CAB5634F814}"/>
              </a:ext>
            </a:extLst>
          </p:cNvPr>
          <p:cNvGrpSpPr/>
          <p:nvPr/>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490940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59524377-3643-8746-A01B-EA1A708E8DBE}" type="datetimeFigureOut">
              <a:rPr lang="en-US" smtClean="0"/>
              <a:pPr/>
              <a:t>9/16/19</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61749F57-7ABA-AF47-B9A5-4EBA4902DEFA}" type="slidenum">
              <a:rPr lang="en-US" smtClean="0"/>
              <a:pPr/>
              <a:t>‹#›</a:t>
            </a:fld>
            <a:endParaRPr lang="en-US"/>
          </a:p>
        </p:txBody>
      </p:sp>
      <p:grpSp>
        <p:nvGrpSpPr>
          <p:cNvPr id="6" name="群組 5">
            <a:extLst>
              <a:ext uri="{FF2B5EF4-FFF2-40B4-BE49-F238E27FC236}">
                <a16:creationId xmlns:a16="http://schemas.microsoft.com/office/drawing/2014/main" id="{A048A878-106A-124E-9422-EBDBA7AB64E1}"/>
              </a:ext>
            </a:extLst>
          </p:cNvPr>
          <p:cNvGrpSpPr/>
          <p:nvPr/>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2812361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853231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DC2F05EA-5EF5-B84C-877B-5941D7CC446A}" type="datetimeFigureOut">
              <a:rPr lang="en-US" smtClean="0"/>
              <a:t>9/16/19</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11977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DC2F05EA-5EF5-B84C-877B-5941D7CC446A}" type="datetimeFigureOut">
              <a:rPr lang="en-US" smtClean="0"/>
              <a:t>9/16/19</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7458858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DC2F05EA-5EF5-B84C-877B-5941D7CC446A}" type="datetimeFigureOut">
              <a:rPr lang="en-US" smtClean="0"/>
              <a:t>9/16/19</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EC57DD70-757B-5F4D-90B4-8D25021296AF}" type="slidenum">
              <a:rPr lang="en-US" smtClean="0"/>
              <a:t>‹#›</a:t>
            </a:fld>
            <a:endParaRPr lang="en-US"/>
          </a:p>
        </p:txBody>
      </p:sp>
      <p:grpSp>
        <p:nvGrpSpPr>
          <p:cNvPr id="6" name="群組 5">
            <a:extLst>
              <a:ext uri="{FF2B5EF4-FFF2-40B4-BE49-F238E27FC236}">
                <a16:creationId xmlns:a16="http://schemas.microsoft.com/office/drawing/2014/main" id="{A048A878-106A-124E-9422-EBDBA7AB64E1}"/>
              </a:ext>
            </a:extLst>
          </p:cNvPr>
          <p:cNvGrpSpPr/>
          <p:nvPr/>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8227966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DC2F05EA-5EF5-B84C-877B-5941D7CC446A}" type="datetimeFigureOut">
              <a:rPr lang="en-US" smtClean="0"/>
              <a:t>9/16/19</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EC57DD70-757B-5F4D-90B4-8D25021296AF}" type="slidenum">
              <a:rPr lang="en-US" smtClean="0"/>
              <a:t>‹#›</a:t>
            </a:fld>
            <a:endParaRPr lang="en-US"/>
          </a:p>
        </p:txBody>
      </p:sp>
      <p:grpSp>
        <p:nvGrpSpPr>
          <p:cNvPr id="5" name="群組 4">
            <a:extLst>
              <a:ext uri="{FF2B5EF4-FFF2-40B4-BE49-F238E27FC236}">
                <a16:creationId xmlns:a16="http://schemas.microsoft.com/office/drawing/2014/main" id="{3A42291A-CBCD-784B-B17D-8A6ABBBAEF74}"/>
              </a:ext>
            </a:extLst>
          </p:cNvPr>
          <p:cNvGrpSpPr/>
          <p:nvPr/>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058458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Edit Master text styles</a:t>
            </a:r>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DC2F05EA-5EF5-B84C-877B-5941D7CC446A}" type="datetimeFigureOut">
              <a:rPr lang="en-US" smtClean="0"/>
              <a:t>9/16/19</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0582414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DC2F05EA-5EF5-B84C-877B-5941D7CC446A}" type="datetimeFigureOut">
              <a:rPr lang="en-US" smtClean="0"/>
              <a:t>9/16/19</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472490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5830634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461468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384236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59524377-3643-8746-A01B-EA1A708E8DBE}" type="datetimeFigureOut">
              <a:rPr lang="en-US" smtClean="0"/>
              <a:pPr/>
              <a:t>9/16/19</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61749F57-7ABA-AF47-B9A5-4EBA4902DEFA}" type="slidenum">
              <a:rPr lang="en-US" smtClean="0"/>
              <a:pPr/>
              <a:t>‹#›</a:t>
            </a:fld>
            <a:endParaRPr lang="en-US"/>
          </a:p>
        </p:txBody>
      </p:sp>
      <p:grpSp>
        <p:nvGrpSpPr>
          <p:cNvPr id="5" name="群組 4">
            <a:extLst>
              <a:ext uri="{FF2B5EF4-FFF2-40B4-BE49-F238E27FC236}">
                <a16:creationId xmlns:a16="http://schemas.microsoft.com/office/drawing/2014/main" id="{3A42291A-CBCD-784B-B17D-8A6ABBBAEF74}"/>
              </a:ext>
            </a:extLst>
          </p:cNvPr>
          <p:cNvGrpSpPr/>
          <p:nvPr/>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322420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9/16/19</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9328459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4484714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9/16/19</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6974500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8614870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9/16/19</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9102703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9/16/19</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5158525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42770983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5025311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5361489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9/16/19</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25220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Edit Master text styles</a:t>
            </a:r>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59524377-3643-8746-A01B-EA1A708E8DBE}" type="datetimeFigureOut">
              <a:rPr lang="en-US" smtClean="0"/>
              <a:pPr/>
              <a:t>9/16/19</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1881753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59524377-3643-8746-A01B-EA1A708E8DBE}" type="datetimeFigureOut">
              <a:rPr lang="en-US" smtClean="0"/>
              <a:pPr/>
              <a:t>9/16/19</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2891951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524377-3643-8746-A01B-EA1A708E8DBE}" type="datetimeFigureOut">
              <a:rPr lang="en-US" smtClean="0"/>
              <a:pPr/>
              <a:t>9/16/19</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1749F57-7ABA-AF47-B9A5-4EBA4902DEFA}" type="slidenum">
              <a:rPr lang="en-US" smtClean="0"/>
              <a:pPr/>
              <a:t>‹#›</a:t>
            </a:fld>
            <a:endParaRPr lang="en-US"/>
          </a:p>
        </p:txBody>
      </p:sp>
    </p:spTree>
    <p:extLst>
      <p:ext uri="{BB962C8B-B14F-4D97-AF65-F5344CB8AC3E}">
        <p14:creationId xmlns:p14="http://schemas.microsoft.com/office/powerpoint/2010/main" val="8012496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panose="020B0500000000000000" pitchFamily="34" charset="-128"/>
          <a:ea typeface="Noto Sans CJK TC"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9/16/19</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400143395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316674725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9/16/19</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59228453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97F28-7B69-B349-9659-180655602F4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3A616C7-3EA9-FC44-8C82-3E92408C1C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8083677-86D5-AB4F-846D-4ACEE54CE7A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559F9-6FBE-0048-9187-5A3A3C1A74CA}" type="datetimeFigureOut">
              <a:rPr lang="en-US" smtClean="0"/>
              <a:t>9/16/19</a:t>
            </a:fld>
            <a:endParaRPr lang="en-US"/>
          </a:p>
        </p:txBody>
      </p:sp>
      <p:sp>
        <p:nvSpPr>
          <p:cNvPr id="5" name="頁尾版面配置區 4">
            <a:extLst>
              <a:ext uri="{FF2B5EF4-FFF2-40B4-BE49-F238E27FC236}">
                <a16:creationId xmlns:a16="http://schemas.microsoft.com/office/drawing/2014/main" id="{D6AF7FDE-02F0-DA4D-BE7B-85209DD295F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9E62B907-EF9C-0946-8835-3E155199538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10AF69-01A3-474F-9EB7-E6DAC41892C3}" type="slidenum">
              <a:rPr lang="en-US" smtClean="0"/>
              <a:t>‹#›</a:t>
            </a:fld>
            <a:endParaRPr lang="en-US"/>
          </a:p>
        </p:txBody>
      </p:sp>
    </p:spTree>
    <p:extLst>
      <p:ext uri="{BB962C8B-B14F-4D97-AF65-F5344CB8AC3E}">
        <p14:creationId xmlns:p14="http://schemas.microsoft.com/office/powerpoint/2010/main" val="215470513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FF8FA-3424-4F49-8B38-895832CADF5C}" type="datetimeFigureOut">
              <a:rPr lang="en-US" smtClean="0"/>
              <a:t>9/16/19</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416464073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panose="020B0500000000000000" pitchFamily="34" charset="-128"/>
          <a:ea typeface="Noto Sans CJK TC"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480692776"/>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tcoffee.org/Courses/Exercises/index.html" TargetMode="External"/><Relationship Id="rId2" Type="http://schemas.openxmlformats.org/officeDocument/2006/relationships/hyperlink" Target="http://www.bioinfbook.org/php/powerpoint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datahub.packtpub.com/machine-learning/nips-2017-special-machine-learning-genomics-bridging-gap-research-clinical-trial-success-brendan-frey/" TargetMode="External"/><Relationship Id="rId2" Type="http://schemas.openxmlformats.org/officeDocument/2006/relationships/hyperlink" Target="https://www.youtube.com/watch?v=QJLQBSQJEu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6.jpeg"/><Relationship Id="rId1" Type="http://schemas.openxmlformats.org/officeDocument/2006/relationships/slideLayout" Target="../slideLayouts/slideLayout24.xml"/><Relationship Id="rId4" Type="http://schemas.openxmlformats.org/officeDocument/2006/relationships/image" Target="../media/image2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9.xml"/><Relationship Id="rId1" Type="http://schemas.openxmlformats.org/officeDocument/2006/relationships/vmlDrawing" Target="../drawings/vmlDrawing1.v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2" Type="http://schemas.openxmlformats.org/officeDocument/2006/relationships/hyperlink" Target="http://linkinghub.elsevier.com/retrieve/pii/0022-2836(70)90057-4" TargetMode="Externa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hyperlink" Target="http://linkinghub.elsevier.com/retrieve/pii/0022-2836(70)90057-4" TargetMode="Externa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oleObject" Target="../embeddings/oleObject7.bin"/><Relationship Id="rId18" Type="http://schemas.openxmlformats.org/officeDocument/2006/relationships/image" Target="../media/image57.png"/><Relationship Id="rId3" Type="http://schemas.openxmlformats.org/officeDocument/2006/relationships/oleObject" Target="../embeddings/oleObject2.bin"/><Relationship Id="rId21" Type="http://schemas.openxmlformats.org/officeDocument/2006/relationships/oleObject" Target="../embeddings/oleObject11.bin"/><Relationship Id="rId7" Type="http://schemas.openxmlformats.org/officeDocument/2006/relationships/oleObject" Target="../embeddings/oleObject4.bin"/><Relationship Id="rId12" Type="http://schemas.openxmlformats.org/officeDocument/2006/relationships/image" Target="../media/image54.png"/><Relationship Id="rId17" Type="http://schemas.openxmlformats.org/officeDocument/2006/relationships/oleObject" Target="../embeddings/oleObject9.bin"/><Relationship Id="rId2" Type="http://schemas.openxmlformats.org/officeDocument/2006/relationships/slideLayout" Target="../slideLayouts/slideLayout39.xml"/><Relationship Id="rId16" Type="http://schemas.openxmlformats.org/officeDocument/2006/relationships/image" Target="../media/image56.png"/><Relationship Id="rId20" Type="http://schemas.openxmlformats.org/officeDocument/2006/relationships/image" Target="../media/image58.png"/><Relationship Id="rId1" Type="http://schemas.openxmlformats.org/officeDocument/2006/relationships/vmlDrawing" Target="../drawings/vmlDrawing2.vml"/><Relationship Id="rId6" Type="http://schemas.openxmlformats.org/officeDocument/2006/relationships/image" Target="../media/image51.png"/><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53.png"/><Relationship Id="rId19" Type="http://schemas.openxmlformats.org/officeDocument/2006/relationships/oleObject" Target="../embeddings/oleObject10.bin"/><Relationship Id="rId4" Type="http://schemas.openxmlformats.org/officeDocument/2006/relationships/image" Target="../media/image50.png"/><Relationship Id="rId9" Type="http://schemas.openxmlformats.org/officeDocument/2006/relationships/oleObject" Target="../embeddings/oleObject5.bin"/><Relationship Id="rId14" Type="http://schemas.openxmlformats.org/officeDocument/2006/relationships/image" Target="../media/image55.png"/><Relationship Id="rId22" Type="http://schemas.openxmlformats.org/officeDocument/2006/relationships/image" Target="../media/image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9.xml"/><Relationship Id="rId1" Type="http://schemas.openxmlformats.org/officeDocument/2006/relationships/vmlDrawing" Target="../drawings/vmlDrawing3.vml"/><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hyperlink" Target="http://cran.r-project.org/" TargetMode="External"/><Relationship Id="rId1" Type="http://schemas.openxmlformats.org/officeDocument/2006/relationships/slideLayout" Target="../slideLayouts/slideLayout2.xml"/><Relationship Id="rId5" Type="http://schemas.openxmlformats.org/officeDocument/2006/relationships/hyperlink" Target="https://www.rstudio.com/products/rstudio/download/" TargetMode="External"/><Relationship Id="rId4" Type="http://schemas.openxmlformats.org/officeDocument/2006/relationships/hyperlink" Target="https://git-scm.com/downloads"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2. </a:t>
            </a:r>
            <a:r>
              <a:rPr lang="en-US" altLang="zh-TW" sz="4800" dirty="0"/>
              <a:t>Sequence alignment</a:t>
            </a:r>
            <a:endParaRPr lang="en-US" sz="4800" dirty="0"/>
          </a:p>
        </p:txBody>
      </p:sp>
      <p:sp>
        <p:nvSpPr>
          <p:cNvPr id="3" name="Subtitle 2"/>
          <p:cNvSpPr>
            <a:spLocks noGrp="1"/>
          </p:cNvSpPr>
          <p:nvPr>
            <p:ph type="subTitle" idx="1"/>
          </p:nvPr>
        </p:nvSpPr>
        <p:spPr/>
        <p:txBody>
          <a:bodyPr>
            <a:normAutofit/>
          </a:bodyPr>
          <a:lstStyle/>
          <a:p>
            <a:pPr>
              <a:lnSpc>
                <a:spcPct val="100000"/>
              </a:lnSpc>
            </a:pPr>
            <a:r>
              <a:rPr lang="en-US" altLang="zh-TW" sz="2400" dirty="0"/>
              <a:t> Theory and Practice of Bioinformatics</a:t>
            </a:r>
            <a:endParaRPr lang="en-US" sz="2400" dirty="0"/>
          </a:p>
          <a:p>
            <a:pPr>
              <a:lnSpc>
                <a:spcPct val="100000"/>
              </a:lnSpc>
            </a:pPr>
            <a:r>
              <a:rPr lang="en-US" altLang="zh-TW" sz="2400" dirty="0"/>
              <a:t>Jia-Ming Chang, CS.NCCU</a:t>
            </a:r>
          </a:p>
        </p:txBody>
      </p:sp>
      <p:sp>
        <p:nvSpPr>
          <p:cNvPr id="5" name="矩形 4"/>
          <p:cNvSpPr/>
          <p:nvPr/>
        </p:nvSpPr>
        <p:spPr>
          <a:xfrm>
            <a:off x="1705510" y="6581001"/>
            <a:ext cx="7438490" cy="276999"/>
          </a:xfrm>
          <a:prstGeom prst="rect">
            <a:avLst/>
          </a:prstGeom>
        </p:spPr>
        <p:txBody>
          <a:bodyPr wrap="square">
            <a:spAutoFit/>
          </a:bodyPr>
          <a:lstStyle/>
          <a:p>
            <a:pPr algn="r"/>
            <a:r>
              <a:rPr lang="zh-TW" altLang="en-US" sz="1200" dirty="0"/>
              <a:t>The slide is</a:t>
            </a:r>
            <a:r>
              <a:rPr lang="en-US" altLang="zh-TW" sz="1200" dirty="0"/>
              <a:t> only</a:t>
            </a:r>
            <a:r>
              <a:rPr lang="zh-TW" altLang="en-US" sz="1200" dirty="0"/>
              <a:t> for educational purposes</a:t>
            </a:r>
            <a:r>
              <a:rPr lang="en-US" altLang="zh-TW" sz="1200" dirty="0"/>
              <a:t>. I</a:t>
            </a:r>
            <a:r>
              <a:rPr lang="zh-TW" altLang="en-US" sz="1200" dirty="0"/>
              <a:t>f </a:t>
            </a:r>
            <a:r>
              <a:rPr lang="en-US" altLang="zh-TW" sz="1200" dirty="0"/>
              <a:t>any </a:t>
            </a:r>
            <a:r>
              <a:rPr lang="zh-TW" altLang="en-US" sz="1200" dirty="0"/>
              <a:t>infringement</a:t>
            </a:r>
            <a:r>
              <a:rPr lang="en-US" altLang="zh-TW" sz="1200" dirty="0"/>
              <a:t>, please contact me.</a:t>
            </a:r>
            <a:r>
              <a:rPr lang="zh-TW" altLang="en-US" sz="1200" dirty="0"/>
              <a:t> </a:t>
            </a:r>
            <a:r>
              <a:rPr lang="en-US" altLang="zh-TW" sz="1200" dirty="0"/>
              <a:t>We will </a:t>
            </a:r>
            <a:r>
              <a:rPr lang="zh-TW" altLang="en-US" sz="1200" dirty="0"/>
              <a:t>correct immediately</a:t>
            </a:r>
            <a:r>
              <a:rPr lang="en-US" altLang="zh-TW" sz="1200" dirty="0"/>
              <a:t>.</a:t>
            </a:r>
            <a:endParaRPr lang="zh-TW" altLang="en-US" sz="1200" dirty="0"/>
          </a:p>
        </p:txBody>
      </p:sp>
    </p:spTree>
    <p:extLst>
      <p:ext uri="{BB962C8B-B14F-4D97-AF65-F5344CB8AC3E}">
        <p14:creationId xmlns:p14="http://schemas.microsoft.com/office/powerpoint/2010/main" val="2087361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8" name="Rectangle 6"/>
          <p:cNvSpPr>
            <a:spLocks noChangeArrowheads="1"/>
          </p:cNvSpPr>
          <p:nvPr/>
        </p:nvSpPr>
        <p:spPr bwMode="auto">
          <a:xfrm>
            <a:off x="3001526" y="1841310"/>
            <a:ext cx="215956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600" b="1" dirty="0">
                <a:latin typeface="Courier New" panose="02070309020205020404" pitchFamily="49" charset="0"/>
                <a:ea typeface="ＭＳ Ｐゴシック" charset="0"/>
                <a:cs typeface="Courier New" panose="02070309020205020404" pitchFamily="49" charset="0"/>
              </a:rPr>
              <a:t>ADKPKRPLSAYMLWLN</a:t>
            </a:r>
          </a:p>
        </p:txBody>
      </p:sp>
      <p:grpSp>
        <p:nvGrpSpPr>
          <p:cNvPr id="79940" name="Group 68"/>
          <p:cNvGrpSpPr>
            <a:grpSpLocks/>
          </p:cNvGrpSpPr>
          <p:nvPr/>
        </p:nvGrpSpPr>
        <p:grpSpPr bwMode="auto">
          <a:xfrm>
            <a:off x="5544741" y="2914650"/>
            <a:ext cx="2530080" cy="1526381"/>
            <a:chOff x="3697" y="1728"/>
            <a:chExt cx="2125" cy="1282"/>
          </a:xfrm>
        </p:grpSpPr>
        <p:pic>
          <p:nvPicPr>
            <p:cNvPr id="13336" name="Picture 43" descr="mountai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240" y="1728"/>
              <a:ext cx="1056" cy="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86" name="Rectangle 14"/>
            <p:cNvSpPr>
              <a:spLocks noChangeArrowheads="1"/>
            </p:cNvSpPr>
            <p:nvPr/>
          </p:nvSpPr>
          <p:spPr bwMode="auto">
            <a:xfrm>
              <a:off x="3697" y="2726"/>
              <a:ext cx="2125" cy="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600" b="1" dirty="0">
                  <a:solidFill>
                    <a:schemeClr val="tx2"/>
                  </a:solidFill>
                  <a:latin typeface="Courier New" panose="02070309020205020404" pitchFamily="49" charset="0"/>
                  <a:ea typeface="ＭＳ Ｐゴシック" charset="0"/>
                  <a:cs typeface="Courier New" panose="02070309020205020404" pitchFamily="49" charset="0"/>
                </a:rPr>
                <a:t>ADKPKRP</a:t>
              </a:r>
              <a:r>
                <a:rPr lang="en-GB" sz="1600" b="1" dirty="0">
                  <a:solidFill>
                    <a:srgbClr val="FF3300"/>
                  </a:solidFill>
                  <a:latin typeface="Courier New" panose="02070309020205020404" pitchFamily="49" charset="0"/>
                  <a:ea typeface="ＭＳ Ｐゴシック" charset="0"/>
                  <a:cs typeface="Courier New" panose="02070309020205020404" pitchFamily="49" charset="0"/>
                </a:rPr>
                <a:t>KPR</a:t>
              </a:r>
              <a:r>
                <a:rPr lang="en-GB" sz="1600" b="1" dirty="0">
                  <a:solidFill>
                    <a:schemeClr val="tx2"/>
                  </a:solidFill>
                  <a:latin typeface="Courier New" panose="02070309020205020404" pitchFamily="49" charset="0"/>
                  <a:ea typeface="ＭＳ Ｐゴシック" charset="0"/>
                  <a:cs typeface="Courier New" panose="02070309020205020404" pitchFamily="49" charset="0"/>
                </a:rPr>
                <a:t>LSAYMLWLN</a:t>
              </a:r>
            </a:p>
          </p:txBody>
        </p:sp>
      </p:grpSp>
      <p:grpSp>
        <p:nvGrpSpPr>
          <p:cNvPr id="79939" name="Group 67"/>
          <p:cNvGrpSpPr>
            <a:grpSpLocks/>
          </p:cNvGrpSpPr>
          <p:nvPr/>
        </p:nvGrpSpPr>
        <p:grpSpPr bwMode="auto">
          <a:xfrm>
            <a:off x="1163414" y="2990680"/>
            <a:ext cx="2159795" cy="1477565"/>
            <a:chOff x="8" y="1673"/>
            <a:chExt cx="1814" cy="1241"/>
          </a:xfrm>
        </p:grpSpPr>
        <p:pic>
          <p:nvPicPr>
            <p:cNvPr id="13330" name="Picture 42" descr="beach"/>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6" y="1728"/>
              <a:ext cx="1104" cy="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3331" name="Group 60"/>
            <p:cNvGrpSpPr>
              <a:grpSpLocks/>
            </p:cNvGrpSpPr>
            <p:nvPr/>
          </p:nvGrpSpPr>
          <p:grpSpPr bwMode="auto">
            <a:xfrm>
              <a:off x="8" y="1673"/>
              <a:ext cx="1814" cy="1241"/>
              <a:chOff x="8" y="1673"/>
              <a:chExt cx="1814" cy="1241"/>
            </a:xfrm>
          </p:grpSpPr>
          <p:sp>
            <p:nvSpPr>
              <p:cNvPr id="79882" name="Rectangle 10"/>
              <p:cNvSpPr>
                <a:spLocks noChangeArrowheads="1"/>
              </p:cNvSpPr>
              <p:nvPr/>
            </p:nvSpPr>
            <p:spPr bwMode="auto">
              <a:xfrm>
                <a:off x="8" y="2630"/>
                <a:ext cx="1814" cy="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600" b="1" dirty="0">
                    <a:latin typeface="Courier New" panose="02070309020205020404" pitchFamily="49" charset="0"/>
                    <a:ea typeface="ＭＳ Ｐゴシック" charset="0"/>
                    <a:cs typeface="Courier New" panose="02070309020205020404" pitchFamily="49" charset="0"/>
                  </a:rPr>
                  <a:t>ADKP</a:t>
                </a:r>
                <a:r>
                  <a:rPr lang="en-GB" sz="1600" b="1" dirty="0">
                    <a:solidFill>
                      <a:srgbClr val="FF3300"/>
                    </a:solidFill>
                    <a:latin typeface="Courier New" panose="02070309020205020404" pitchFamily="49" charset="0"/>
                    <a:ea typeface="ＭＳ Ｐゴシック" charset="0"/>
                    <a:cs typeface="Courier New" panose="02070309020205020404" pitchFamily="49" charset="0"/>
                  </a:rPr>
                  <a:t>R</a:t>
                </a:r>
                <a:r>
                  <a:rPr lang="en-GB" sz="1600" b="1" dirty="0">
                    <a:latin typeface="Courier New" panose="02070309020205020404" pitchFamily="49" charset="0"/>
                    <a:ea typeface="ＭＳ Ｐゴシック" charset="0"/>
                    <a:cs typeface="Courier New" panose="02070309020205020404" pitchFamily="49" charset="0"/>
                  </a:rPr>
                  <a:t>RPLS-YMLWLN</a:t>
                </a:r>
              </a:p>
            </p:txBody>
          </p:sp>
          <p:sp>
            <p:nvSpPr>
              <p:cNvPr id="79883" name="AutoShape 11"/>
              <p:cNvSpPr>
                <a:spLocks noChangeArrowheads="1"/>
              </p:cNvSpPr>
              <p:nvPr/>
            </p:nvSpPr>
            <p:spPr bwMode="auto">
              <a:xfrm rot="19906029">
                <a:off x="106" y="1725"/>
                <a:ext cx="275" cy="1051"/>
              </a:xfrm>
              <a:prstGeom prst="lightningBolt">
                <a:avLst/>
              </a:prstGeom>
              <a:solidFill>
                <a:schemeClr val="bg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a:defRPr/>
                </a:pPr>
                <a:endParaRPr lang="en-US" sz="2000">
                  <a:latin typeface="+mj-lt"/>
                  <a:ea typeface="ＭＳ Ｐゴシック" charset="0"/>
                </a:endParaRPr>
              </a:p>
            </p:txBody>
          </p:sp>
          <p:sp>
            <p:nvSpPr>
              <p:cNvPr id="79889" name="AutoShape 17"/>
              <p:cNvSpPr>
                <a:spLocks noChangeArrowheads="1"/>
              </p:cNvSpPr>
              <p:nvPr/>
            </p:nvSpPr>
            <p:spPr bwMode="auto">
              <a:xfrm flipH="1">
                <a:off x="1381" y="1673"/>
                <a:ext cx="258" cy="1051"/>
              </a:xfrm>
              <a:prstGeom prst="lightningBolt">
                <a:avLst/>
              </a:prstGeom>
              <a:solidFill>
                <a:schemeClr val="bg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pPr>
                  <a:defRPr/>
                </a:pPr>
                <a:endParaRPr lang="en-US" sz="2000">
                  <a:latin typeface="+mj-lt"/>
                  <a:ea typeface="ＭＳ Ｐゴシック" charset="0"/>
                </a:endParaRPr>
              </a:p>
            </p:txBody>
          </p:sp>
        </p:grpSp>
      </p:grpSp>
      <p:grpSp>
        <p:nvGrpSpPr>
          <p:cNvPr id="79931" name="Group 59"/>
          <p:cNvGrpSpPr>
            <a:grpSpLocks/>
          </p:cNvGrpSpPr>
          <p:nvPr/>
        </p:nvGrpSpPr>
        <p:grpSpPr bwMode="auto">
          <a:xfrm>
            <a:off x="1233208" y="2190752"/>
            <a:ext cx="6655596" cy="838201"/>
            <a:chOff x="76" y="1116"/>
            <a:chExt cx="5590" cy="704"/>
          </a:xfrm>
        </p:grpSpPr>
        <p:sp>
          <p:nvSpPr>
            <p:cNvPr id="79902" name="Rectangle 30"/>
            <p:cNvSpPr>
              <a:spLocks noChangeArrowheads="1"/>
            </p:cNvSpPr>
            <p:nvPr/>
          </p:nvSpPr>
          <p:spPr bwMode="auto">
            <a:xfrm>
              <a:off x="76" y="1500"/>
              <a:ext cx="1814" cy="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600" b="1" dirty="0">
                  <a:latin typeface="Courier New" panose="02070309020205020404" pitchFamily="49" charset="0"/>
                  <a:ea typeface="ＭＳ Ｐゴシック" charset="0"/>
                  <a:cs typeface="Courier New" panose="02070309020205020404" pitchFamily="49" charset="0"/>
                </a:rPr>
                <a:t>ADKPKRPLSAYMLWLN</a:t>
              </a:r>
            </a:p>
          </p:txBody>
        </p:sp>
        <p:grpSp>
          <p:nvGrpSpPr>
            <p:cNvPr id="13324" name="Group 41"/>
            <p:cNvGrpSpPr>
              <a:grpSpLocks/>
            </p:cNvGrpSpPr>
            <p:nvPr/>
          </p:nvGrpSpPr>
          <p:grpSpPr bwMode="auto">
            <a:xfrm>
              <a:off x="720" y="1116"/>
              <a:ext cx="3632" cy="276"/>
              <a:chOff x="1024" y="1116"/>
              <a:chExt cx="3328" cy="756"/>
            </a:xfrm>
          </p:grpSpPr>
          <p:sp>
            <p:nvSpPr>
              <p:cNvPr id="79903" name="Line 31"/>
              <p:cNvSpPr>
                <a:spLocks noChangeShapeType="1"/>
              </p:cNvSpPr>
              <p:nvPr/>
            </p:nvSpPr>
            <p:spPr bwMode="auto">
              <a:xfrm>
                <a:off x="2688" y="1116"/>
                <a:ext cx="0" cy="181"/>
              </a:xfrm>
              <a:prstGeom prst="line">
                <a:avLst/>
              </a:prstGeom>
              <a:noFill/>
              <a:ln w="762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sz="2000">
                  <a:latin typeface="+mj-lt"/>
                  <a:ea typeface="ＭＳ Ｐゴシック" charset="0"/>
                </a:endParaRPr>
              </a:p>
            </p:txBody>
          </p:sp>
          <p:sp>
            <p:nvSpPr>
              <p:cNvPr id="79904" name="Line 32"/>
              <p:cNvSpPr>
                <a:spLocks noChangeShapeType="1"/>
              </p:cNvSpPr>
              <p:nvPr/>
            </p:nvSpPr>
            <p:spPr bwMode="auto">
              <a:xfrm flipH="1">
                <a:off x="1024" y="1297"/>
                <a:ext cx="1664" cy="575"/>
              </a:xfrm>
              <a:prstGeom prst="line">
                <a:avLst/>
              </a:prstGeom>
              <a:noFill/>
              <a:ln w="762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sz="2000">
                  <a:latin typeface="+mj-lt"/>
                  <a:ea typeface="ＭＳ Ｐゴシック" charset="0"/>
                </a:endParaRPr>
              </a:p>
            </p:txBody>
          </p:sp>
          <p:sp>
            <p:nvSpPr>
              <p:cNvPr id="79905" name="Line 33"/>
              <p:cNvSpPr>
                <a:spLocks noChangeShapeType="1"/>
              </p:cNvSpPr>
              <p:nvPr/>
            </p:nvSpPr>
            <p:spPr bwMode="auto">
              <a:xfrm>
                <a:off x="2688" y="1297"/>
                <a:ext cx="1664" cy="575"/>
              </a:xfrm>
              <a:prstGeom prst="line">
                <a:avLst/>
              </a:prstGeom>
              <a:noFill/>
              <a:ln w="762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sz="2000">
                  <a:latin typeface="+mj-lt"/>
                  <a:ea typeface="ＭＳ Ｐゴシック" charset="0"/>
                </a:endParaRPr>
              </a:p>
            </p:txBody>
          </p:sp>
        </p:grpSp>
        <p:sp>
          <p:nvSpPr>
            <p:cNvPr id="79907" name="Rectangle 35"/>
            <p:cNvSpPr>
              <a:spLocks noChangeArrowheads="1"/>
            </p:cNvSpPr>
            <p:nvPr/>
          </p:nvSpPr>
          <p:spPr bwMode="auto">
            <a:xfrm>
              <a:off x="3852" y="1536"/>
              <a:ext cx="1814" cy="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600" b="1" dirty="0">
                  <a:latin typeface="Courier New" panose="02070309020205020404" pitchFamily="49" charset="0"/>
                  <a:ea typeface="ＭＳ Ｐゴシック" charset="0"/>
                  <a:cs typeface="Courier New" panose="02070309020205020404" pitchFamily="49" charset="0"/>
                </a:rPr>
                <a:t>ADKPKRPLSAYMLWLN</a:t>
              </a:r>
            </a:p>
          </p:txBody>
        </p:sp>
      </p:grpSp>
      <p:grpSp>
        <p:nvGrpSpPr>
          <p:cNvPr id="79937" name="Group 65"/>
          <p:cNvGrpSpPr>
            <a:grpSpLocks/>
          </p:cNvGrpSpPr>
          <p:nvPr/>
        </p:nvGrpSpPr>
        <p:grpSpPr bwMode="auto">
          <a:xfrm>
            <a:off x="3433421" y="3105148"/>
            <a:ext cx="1509713" cy="1052512"/>
            <a:chOff x="2006" y="1888"/>
            <a:chExt cx="1268" cy="884"/>
          </a:xfrm>
        </p:grpSpPr>
        <p:sp>
          <p:nvSpPr>
            <p:cNvPr id="79908" name="Text Box 36"/>
            <p:cNvSpPr txBox="1">
              <a:spLocks noChangeArrowheads="1"/>
            </p:cNvSpPr>
            <p:nvPr/>
          </p:nvSpPr>
          <p:spPr bwMode="auto">
            <a:xfrm>
              <a:off x="2006" y="1919"/>
              <a:ext cx="1268" cy="8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GB" sz="2000" b="1">
                  <a:latin typeface="+mj-lt"/>
                  <a:ea typeface="ＭＳ Ｐゴシック" charset="0"/>
                </a:rPr>
                <a:t>Mutations</a:t>
              </a:r>
            </a:p>
            <a:p>
              <a:pPr algn="ctr">
                <a:defRPr/>
              </a:pPr>
              <a:r>
                <a:rPr lang="en-GB" sz="2000" b="1" dirty="0">
                  <a:latin typeface="+mj-lt"/>
                  <a:ea typeface="ＭＳ Ｐゴシック" charset="0"/>
                </a:rPr>
                <a:t>+</a:t>
              </a:r>
            </a:p>
            <a:p>
              <a:pPr algn="ctr">
                <a:defRPr/>
              </a:pPr>
              <a:r>
                <a:rPr lang="en-GB" sz="2000" b="1" dirty="0">
                  <a:latin typeface="+mj-lt"/>
                  <a:ea typeface="ＭＳ Ｐゴシック" charset="0"/>
                </a:rPr>
                <a:t>Selection </a:t>
              </a:r>
            </a:p>
          </p:txBody>
        </p:sp>
        <p:sp>
          <p:nvSpPr>
            <p:cNvPr id="79911" name="Oval 39"/>
            <p:cNvSpPr>
              <a:spLocks noChangeArrowheads="1"/>
            </p:cNvSpPr>
            <p:nvPr/>
          </p:nvSpPr>
          <p:spPr bwMode="auto">
            <a:xfrm>
              <a:off x="2124" y="1888"/>
              <a:ext cx="218" cy="473"/>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sz="2000">
                <a:latin typeface="+mj-lt"/>
                <a:ea typeface="ＭＳ Ｐゴシック" charset="0"/>
              </a:endParaRPr>
            </a:p>
          </p:txBody>
        </p:sp>
      </p:grpSp>
      <p:grpSp>
        <p:nvGrpSpPr>
          <p:cNvPr id="34" name="Group 44"/>
          <p:cNvGrpSpPr>
            <a:grpSpLocks/>
          </p:cNvGrpSpPr>
          <p:nvPr/>
        </p:nvGrpSpPr>
        <p:grpSpPr bwMode="auto">
          <a:xfrm>
            <a:off x="1965955" y="5190446"/>
            <a:ext cx="3983833" cy="664369"/>
            <a:chOff x="1440" y="3228"/>
            <a:chExt cx="3346" cy="558"/>
          </a:xfrm>
        </p:grpSpPr>
        <p:sp>
          <p:nvSpPr>
            <p:cNvPr id="35" name="AutoShape 26"/>
            <p:cNvSpPr>
              <a:spLocks noChangeArrowheads="1"/>
            </p:cNvSpPr>
            <p:nvPr/>
          </p:nvSpPr>
          <p:spPr bwMode="auto">
            <a:xfrm>
              <a:off x="1440" y="3228"/>
              <a:ext cx="2303" cy="393"/>
            </a:xfrm>
            <a:prstGeom prst="roundRect">
              <a:avLst>
                <a:gd name="adj" fmla="val 4546"/>
              </a:avLst>
            </a:prstGeom>
            <a:noFill/>
            <a:ln w="2857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000">
                <a:latin typeface="+mj-lt"/>
                <a:ea typeface="ＭＳ Ｐゴシック" charset="0"/>
              </a:endParaRPr>
            </a:p>
          </p:txBody>
        </p:sp>
        <p:sp>
          <p:nvSpPr>
            <p:cNvPr id="36" name="Rectangle 27"/>
            <p:cNvSpPr>
              <a:spLocks noChangeArrowheads="1"/>
            </p:cNvSpPr>
            <p:nvPr/>
          </p:nvSpPr>
          <p:spPr bwMode="auto">
            <a:xfrm>
              <a:off x="1689" y="3274"/>
              <a:ext cx="3097" cy="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70000"/>
                </a:lnSpc>
                <a:defRPr/>
              </a:pPr>
              <a:r>
                <a:rPr lang="en-GB" sz="2400" b="1" dirty="0">
                  <a:latin typeface="Courier New" panose="02070309020205020404" pitchFamily="49" charset="0"/>
                  <a:ea typeface="ＭＳ Ｐゴシック" charset="0"/>
                  <a:cs typeface="Courier New" panose="02070309020205020404" pitchFamily="49" charset="0"/>
                </a:rPr>
                <a:t>ADKP</a:t>
              </a:r>
              <a:r>
                <a:rPr lang="en-GB" sz="2400" b="1" dirty="0">
                  <a:solidFill>
                    <a:srgbClr val="FF3300"/>
                  </a:solidFill>
                  <a:latin typeface="Courier New" panose="02070309020205020404" pitchFamily="49" charset="0"/>
                  <a:ea typeface="ＭＳ Ｐゴシック" charset="0"/>
                  <a:cs typeface="Courier New" panose="02070309020205020404" pitchFamily="49" charset="0"/>
                </a:rPr>
                <a:t>R</a:t>
              </a:r>
              <a:r>
                <a:rPr lang="en-GB" sz="2400" b="1" dirty="0">
                  <a:latin typeface="Courier New" panose="02070309020205020404" pitchFamily="49" charset="0"/>
                  <a:ea typeface="ＭＳ Ｐゴシック" charset="0"/>
                  <a:cs typeface="Courier New" panose="02070309020205020404" pitchFamily="49" charset="0"/>
                </a:rPr>
                <a:t>RP---LS-YMLWLN</a:t>
              </a:r>
            </a:p>
            <a:p>
              <a:pPr>
                <a:lnSpc>
                  <a:spcPct val="70000"/>
                </a:lnSpc>
                <a:defRPr/>
              </a:pPr>
              <a:r>
                <a:rPr lang="en-GB" sz="2400" b="1" dirty="0">
                  <a:solidFill>
                    <a:schemeClr val="tx2"/>
                  </a:solidFill>
                  <a:latin typeface="Courier New" panose="02070309020205020404" pitchFamily="49" charset="0"/>
                  <a:ea typeface="ＭＳ Ｐゴシック" charset="0"/>
                  <a:cs typeface="Courier New" panose="02070309020205020404" pitchFamily="49" charset="0"/>
                </a:rPr>
                <a:t>ADKPKRP</a:t>
              </a:r>
              <a:r>
                <a:rPr lang="en-GB" sz="2400" b="1" dirty="0">
                  <a:solidFill>
                    <a:srgbClr val="FF3300"/>
                  </a:solidFill>
                  <a:latin typeface="Courier New" panose="02070309020205020404" pitchFamily="49" charset="0"/>
                  <a:ea typeface="ＭＳ Ｐゴシック" charset="0"/>
                  <a:cs typeface="Courier New" panose="02070309020205020404" pitchFamily="49" charset="0"/>
                </a:rPr>
                <a:t>KPR</a:t>
              </a:r>
              <a:r>
                <a:rPr lang="en-GB" sz="2400" b="1" dirty="0">
                  <a:solidFill>
                    <a:schemeClr val="tx2"/>
                  </a:solidFill>
                  <a:latin typeface="Courier New" panose="02070309020205020404" pitchFamily="49" charset="0"/>
                  <a:ea typeface="ＭＳ Ｐゴシック" charset="0"/>
                  <a:cs typeface="Courier New" panose="02070309020205020404" pitchFamily="49" charset="0"/>
                </a:rPr>
                <a:t>LSAYMLWLN</a:t>
              </a:r>
              <a:endParaRPr lang="en-GB" sz="2400" b="1" dirty="0">
                <a:latin typeface="+mj-lt"/>
                <a:ea typeface="ＭＳ Ｐゴシック" charset="0"/>
              </a:endParaRPr>
            </a:p>
          </p:txBody>
        </p:sp>
      </p:grpSp>
      <p:grpSp>
        <p:nvGrpSpPr>
          <p:cNvPr id="37" name="Group 30"/>
          <p:cNvGrpSpPr>
            <a:grpSpLocks/>
          </p:cNvGrpSpPr>
          <p:nvPr/>
        </p:nvGrpSpPr>
        <p:grpSpPr bwMode="auto">
          <a:xfrm>
            <a:off x="2285222" y="5876259"/>
            <a:ext cx="950119" cy="567931"/>
            <a:chOff x="1300" y="3884"/>
            <a:chExt cx="798" cy="477"/>
          </a:xfrm>
        </p:grpSpPr>
        <p:sp>
          <p:nvSpPr>
            <p:cNvPr id="38" name="Text Box 31"/>
            <p:cNvSpPr txBox="1">
              <a:spLocks noChangeArrowheads="1"/>
            </p:cNvSpPr>
            <p:nvPr/>
          </p:nvSpPr>
          <p:spPr bwMode="auto">
            <a:xfrm>
              <a:off x="1300" y="4077"/>
              <a:ext cx="798" cy="284"/>
            </a:xfrm>
            <a:prstGeom prst="rect">
              <a:avLst/>
            </a:prstGeom>
            <a:noFill/>
            <a:ln w="381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600" b="1" dirty="0">
                  <a:latin typeface="+mj-lt"/>
                  <a:ea typeface="ＭＳ Ｐゴシック" charset="0"/>
                </a:rPr>
                <a:t>Mutation</a:t>
              </a:r>
            </a:p>
          </p:txBody>
        </p:sp>
        <p:sp>
          <p:nvSpPr>
            <p:cNvPr id="39" name="Line 32"/>
            <p:cNvSpPr>
              <a:spLocks noChangeShapeType="1"/>
            </p:cNvSpPr>
            <p:nvPr/>
          </p:nvSpPr>
          <p:spPr bwMode="auto">
            <a:xfrm flipV="1">
              <a:off x="1701" y="3884"/>
              <a:ext cx="331" cy="180"/>
            </a:xfrm>
            <a:prstGeom prst="line">
              <a:avLst/>
            </a:prstGeom>
            <a:noFill/>
            <a:ln w="38100">
              <a:solidFill>
                <a:srgbClr val="EB152E"/>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sz="2000">
                <a:latin typeface="+mj-lt"/>
                <a:ea typeface="ＭＳ Ｐゴシック" charset="0"/>
              </a:endParaRPr>
            </a:p>
          </p:txBody>
        </p:sp>
      </p:grpSp>
      <p:grpSp>
        <p:nvGrpSpPr>
          <p:cNvPr id="40" name="Group 33"/>
          <p:cNvGrpSpPr>
            <a:grpSpLocks/>
          </p:cNvGrpSpPr>
          <p:nvPr/>
        </p:nvGrpSpPr>
        <p:grpSpPr bwMode="auto">
          <a:xfrm>
            <a:off x="2580320" y="4690404"/>
            <a:ext cx="1300164" cy="581029"/>
            <a:chOff x="1000" y="3326"/>
            <a:chExt cx="1092" cy="488"/>
          </a:xfrm>
        </p:grpSpPr>
        <p:sp>
          <p:nvSpPr>
            <p:cNvPr id="41" name="Line 34"/>
            <p:cNvSpPr>
              <a:spLocks noChangeShapeType="1"/>
            </p:cNvSpPr>
            <p:nvPr/>
          </p:nvSpPr>
          <p:spPr bwMode="auto">
            <a:xfrm>
              <a:off x="1431" y="3552"/>
              <a:ext cx="661" cy="262"/>
            </a:xfrm>
            <a:prstGeom prst="line">
              <a:avLst/>
            </a:prstGeom>
            <a:noFill/>
            <a:ln w="38100">
              <a:solidFill>
                <a:srgbClr val="EB152E"/>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endParaRPr lang="en-US" sz="2000">
                <a:latin typeface="+mj-lt"/>
                <a:ea typeface="ＭＳ Ｐゴシック" charset="0"/>
              </a:endParaRPr>
            </a:p>
          </p:txBody>
        </p:sp>
        <p:sp>
          <p:nvSpPr>
            <p:cNvPr id="42" name="Text Box 35"/>
            <p:cNvSpPr txBox="1">
              <a:spLocks noChangeArrowheads="1"/>
            </p:cNvSpPr>
            <p:nvPr/>
          </p:nvSpPr>
          <p:spPr bwMode="auto">
            <a:xfrm>
              <a:off x="1000" y="3326"/>
              <a:ext cx="773" cy="284"/>
            </a:xfrm>
            <a:prstGeom prst="rect">
              <a:avLst/>
            </a:prstGeom>
            <a:noFill/>
            <a:ln w="38100">
              <a:no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600" b="1" dirty="0">
                  <a:latin typeface="+mj-lt"/>
                  <a:ea typeface="ＭＳ Ｐゴシック" charset="0"/>
                </a:rPr>
                <a:t>Insertion</a:t>
              </a:r>
            </a:p>
          </p:txBody>
        </p:sp>
      </p:grpSp>
      <p:grpSp>
        <p:nvGrpSpPr>
          <p:cNvPr id="43" name="Group 36"/>
          <p:cNvGrpSpPr>
            <a:grpSpLocks/>
          </p:cNvGrpSpPr>
          <p:nvPr/>
        </p:nvGrpSpPr>
        <p:grpSpPr bwMode="auto">
          <a:xfrm>
            <a:off x="4602002" y="4669484"/>
            <a:ext cx="1491854" cy="625082"/>
            <a:chOff x="2423" y="3222"/>
            <a:chExt cx="1253" cy="525"/>
          </a:xfrm>
        </p:grpSpPr>
        <p:sp>
          <p:nvSpPr>
            <p:cNvPr id="44" name="Line 37"/>
            <p:cNvSpPr>
              <a:spLocks noChangeShapeType="1"/>
            </p:cNvSpPr>
            <p:nvPr/>
          </p:nvSpPr>
          <p:spPr bwMode="auto">
            <a:xfrm flipH="1">
              <a:off x="2423" y="3459"/>
              <a:ext cx="832" cy="288"/>
            </a:xfrm>
            <a:prstGeom prst="line">
              <a:avLst/>
            </a:prstGeom>
            <a:noFill/>
            <a:ln w="38100">
              <a:solidFill>
                <a:srgbClr val="EB152E"/>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sz="2000">
                <a:latin typeface="+mj-lt"/>
                <a:ea typeface="ＭＳ Ｐゴシック" charset="0"/>
              </a:endParaRPr>
            </a:p>
          </p:txBody>
        </p:sp>
        <p:sp>
          <p:nvSpPr>
            <p:cNvPr id="45" name="Text Box 38"/>
            <p:cNvSpPr txBox="1">
              <a:spLocks noChangeArrowheads="1"/>
            </p:cNvSpPr>
            <p:nvPr/>
          </p:nvSpPr>
          <p:spPr bwMode="auto">
            <a:xfrm>
              <a:off x="2935" y="3222"/>
              <a:ext cx="741" cy="284"/>
            </a:xfrm>
            <a:prstGeom prst="rect">
              <a:avLst/>
            </a:prstGeom>
            <a:noFill/>
            <a:ln w="38100">
              <a:no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1600" b="1" dirty="0">
                  <a:latin typeface="+mj-lt"/>
                  <a:ea typeface="ＭＳ Ｐゴシック" charset="0"/>
                </a:rPr>
                <a:t>Deletion</a:t>
              </a:r>
            </a:p>
          </p:txBody>
        </p:sp>
      </p:grpSp>
      <p:sp>
        <p:nvSpPr>
          <p:cNvPr id="2" name="標題 1"/>
          <p:cNvSpPr>
            <a:spLocks noGrp="1"/>
          </p:cNvSpPr>
          <p:nvPr>
            <p:ph type="title"/>
          </p:nvPr>
        </p:nvSpPr>
        <p:spPr/>
        <p:txBody>
          <a:bodyPr>
            <a:normAutofit/>
          </a:bodyPr>
          <a:lstStyle/>
          <a:p>
            <a:r>
              <a:rPr lang="en-GB" altLang="zh-TW" sz="3600" dirty="0">
                <a:ea typeface="ＭＳ Ｐゴシック" charset="0"/>
              </a:rPr>
              <a:t>An Alignment is a </a:t>
            </a:r>
            <a:r>
              <a:rPr lang="en-GB" altLang="zh-TW" sz="3600" b="1" dirty="0">
                <a:ea typeface="ＭＳ Ｐゴシック" charset="0"/>
              </a:rPr>
              <a:t>STORY</a:t>
            </a:r>
            <a:endParaRPr kumimoji="1" lang="zh-TW" altLang="en-US" sz="3600" dirty="0"/>
          </a:p>
        </p:txBody>
      </p:sp>
      <p:sp>
        <p:nvSpPr>
          <p:cNvPr id="47" name="文字方塊 46"/>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569626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79931"/>
                                        </p:tgtEl>
                                        <p:attrNameLst>
                                          <p:attrName>style.visibility</p:attrName>
                                        </p:attrNameLst>
                                      </p:cBhvr>
                                      <p:to>
                                        <p:strVal val="visible"/>
                                      </p:to>
                                    </p:set>
                                    <p:anim calcmode="lin" valueType="num">
                                      <p:cBhvr additive="base">
                                        <p:cTn id="7" dur="500" fill="hold"/>
                                        <p:tgtEl>
                                          <p:spTgt spid="79931"/>
                                        </p:tgtEl>
                                        <p:attrNameLst>
                                          <p:attrName>ppt_x</p:attrName>
                                        </p:attrNameLst>
                                      </p:cBhvr>
                                      <p:tavLst>
                                        <p:tav tm="0">
                                          <p:val>
                                            <p:strVal val="#ppt_x"/>
                                          </p:val>
                                        </p:tav>
                                        <p:tav tm="100000">
                                          <p:val>
                                            <p:strVal val="#ppt_x"/>
                                          </p:val>
                                        </p:tav>
                                      </p:tavLst>
                                    </p:anim>
                                    <p:anim calcmode="lin" valueType="num">
                                      <p:cBhvr additive="base">
                                        <p:cTn id="8" dur="500" fill="hold"/>
                                        <p:tgtEl>
                                          <p:spTgt spid="7993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9939"/>
                                        </p:tgtEl>
                                        <p:attrNameLst>
                                          <p:attrName>style.visibility</p:attrName>
                                        </p:attrNameLst>
                                      </p:cBhvr>
                                      <p:to>
                                        <p:strVal val="visible"/>
                                      </p:to>
                                    </p:set>
                                    <p:anim calcmode="lin" valueType="num">
                                      <p:cBhvr additive="base">
                                        <p:cTn id="13" dur="500" fill="hold"/>
                                        <p:tgtEl>
                                          <p:spTgt spid="79939"/>
                                        </p:tgtEl>
                                        <p:attrNameLst>
                                          <p:attrName>ppt_x</p:attrName>
                                        </p:attrNameLst>
                                      </p:cBhvr>
                                      <p:tavLst>
                                        <p:tav tm="0">
                                          <p:val>
                                            <p:strVal val="#ppt_x"/>
                                          </p:val>
                                        </p:tav>
                                        <p:tav tm="100000">
                                          <p:val>
                                            <p:strVal val="#ppt_x"/>
                                          </p:val>
                                        </p:tav>
                                      </p:tavLst>
                                    </p:anim>
                                    <p:anim calcmode="lin" valueType="num">
                                      <p:cBhvr additive="base">
                                        <p:cTn id="14" dur="500" fill="hold"/>
                                        <p:tgtEl>
                                          <p:spTgt spid="7993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9940"/>
                                        </p:tgtEl>
                                        <p:attrNameLst>
                                          <p:attrName>style.visibility</p:attrName>
                                        </p:attrNameLst>
                                      </p:cBhvr>
                                      <p:to>
                                        <p:strVal val="visible"/>
                                      </p:to>
                                    </p:set>
                                    <p:anim calcmode="lin" valueType="num">
                                      <p:cBhvr additive="base">
                                        <p:cTn id="19" dur="500" fill="hold"/>
                                        <p:tgtEl>
                                          <p:spTgt spid="79940"/>
                                        </p:tgtEl>
                                        <p:attrNameLst>
                                          <p:attrName>ppt_x</p:attrName>
                                        </p:attrNameLst>
                                      </p:cBhvr>
                                      <p:tavLst>
                                        <p:tav tm="0">
                                          <p:val>
                                            <p:strVal val="#ppt_x"/>
                                          </p:val>
                                        </p:tav>
                                        <p:tav tm="100000">
                                          <p:val>
                                            <p:strVal val="#ppt_x"/>
                                          </p:val>
                                        </p:tav>
                                      </p:tavLst>
                                    </p:anim>
                                    <p:anim calcmode="lin" valueType="num">
                                      <p:cBhvr additive="base">
                                        <p:cTn id="20" dur="500" fill="hold"/>
                                        <p:tgtEl>
                                          <p:spTgt spid="7994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799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12"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fill="hold"/>
                                        <p:tgtEl>
                                          <p:spTgt spid="37"/>
                                        </p:tgtEl>
                                        <p:attrNameLst>
                                          <p:attrName>ppt_x</p:attrName>
                                        </p:attrNameLst>
                                      </p:cBhvr>
                                      <p:tavLst>
                                        <p:tav tm="0">
                                          <p:val>
                                            <p:strVal val="0-#ppt_w/2"/>
                                          </p:val>
                                        </p:tav>
                                        <p:tav tm="100000">
                                          <p:val>
                                            <p:strVal val="#ppt_x"/>
                                          </p:val>
                                        </p:tav>
                                      </p:tavLst>
                                    </p:anim>
                                    <p:anim calcmode="lin" valueType="num">
                                      <p:cBhvr additive="base">
                                        <p:cTn id="3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fill="hold"/>
                                        <p:tgtEl>
                                          <p:spTgt spid="43"/>
                                        </p:tgtEl>
                                        <p:attrNameLst>
                                          <p:attrName>ppt_x</p:attrName>
                                        </p:attrNameLst>
                                      </p:cBhvr>
                                      <p:tavLst>
                                        <p:tav tm="0">
                                          <p:val>
                                            <p:strVal val="1+#ppt_w/2"/>
                                          </p:val>
                                        </p:tav>
                                        <p:tav tm="100000">
                                          <p:val>
                                            <p:strVal val="#ppt_x"/>
                                          </p:val>
                                        </p:tav>
                                      </p:tavLst>
                                    </p:anim>
                                    <p:anim calcmode="lin" valueType="num">
                                      <p:cBhvr additive="base">
                                        <p:cTn id="4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0800021-D6F5-F641-AD70-065D6FE33BED}"/>
              </a:ext>
            </a:extLst>
          </p:cNvPr>
          <p:cNvSpPr>
            <a:spLocks noGrp="1"/>
          </p:cNvSpPr>
          <p:nvPr>
            <p:ph type="title"/>
          </p:nvPr>
        </p:nvSpPr>
        <p:spPr/>
        <p:txBody>
          <a:bodyPr>
            <a:normAutofit fontScale="90000"/>
          </a:bodyPr>
          <a:lstStyle/>
          <a:p>
            <a:r>
              <a:rPr lang="en-US" sz="3600" dirty="0">
                <a:cs typeface="Gill Sans MT"/>
              </a:rPr>
              <a:t>Pairwise sequence alignment is the most fundamental operation of bioinformatics</a:t>
            </a:r>
            <a:endParaRPr lang="en-US" dirty="0"/>
          </a:p>
        </p:txBody>
      </p:sp>
      <p:sp>
        <p:nvSpPr>
          <p:cNvPr id="11" name="Content Placeholder 10">
            <a:extLst>
              <a:ext uri="{FF2B5EF4-FFF2-40B4-BE49-F238E27FC236}">
                <a16:creationId xmlns:a16="http://schemas.microsoft.com/office/drawing/2014/main" id="{AE4FC85B-CC2E-D847-BE8E-465FE4B98171}"/>
              </a:ext>
            </a:extLst>
          </p:cNvPr>
          <p:cNvSpPr>
            <a:spLocks noGrp="1"/>
          </p:cNvSpPr>
          <p:nvPr>
            <p:ph idx="1"/>
          </p:nvPr>
        </p:nvSpPr>
        <p:spPr/>
        <p:txBody>
          <a:bodyPr>
            <a:normAutofit/>
          </a:bodyPr>
          <a:lstStyle/>
          <a:p>
            <a:pPr>
              <a:lnSpc>
                <a:spcPct val="100000"/>
              </a:lnSpc>
            </a:pPr>
            <a:r>
              <a:rPr lang="en-US" sz="2800" dirty="0">
                <a:cs typeface="Gill Sans MT"/>
              </a:rPr>
              <a:t>It is used to decide if two proteins (or genes) are related structurally or functionally</a:t>
            </a:r>
          </a:p>
          <a:p>
            <a:pPr>
              <a:lnSpc>
                <a:spcPct val="100000"/>
              </a:lnSpc>
            </a:pPr>
            <a:r>
              <a:rPr lang="en-US" sz="2800" dirty="0">
                <a:cs typeface="Gill Sans MT"/>
              </a:rPr>
              <a:t>It is used to identify domains or motifs that are shared between proteins</a:t>
            </a:r>
          </a:p>
          <a:p>
            <a:pPr>
              <a:lnSpc>
                <a:spcPct val="100000"/>
              </a:lnSpc>
            </a:pPr>
            <a:r>
              <a:rPr lang="en-US" sz="2800" dirty="0">
                <a:cs typeface="Gill Sans MT"/>
              </a:rPr>
              <a:t>It is the basis of BLAST searching</a:t>
            </a:r>
          </a:p>
          <a:p>
            <a:pPr>
              <a:lnSpc>
                <a:spcPct val="100000"/>
              </a:lnSpc>
            </a:pPr>
            <a:r>
              <a:rPr lang="en-US" sz="2800" dirty="0">
                <a:cs typeface="Gill Sans MT"/>
              </a:rPr>
              <a:t>It is used in the analysis of genomes</a:t>
            </a:r>
          </a:p>
        </p:txBody>
      </p:sp>
      <p:sp>
        <p:nvSpPr>
          <p:cNvPr id="5" name="TextBox 4"/>
          <p:cNvSpPr txBox="1"/>
          <p:nvPr/>
        </p:nvSpPr>
        <p:spPr>
          <a:xfrm>
            <a:off x="7340472" y="6453555"/>
            <a:ext cx="1803528" cy="369332"/>
          </a:xfrm>
          <a:prstGeom prst="rect">
            <a:avLst/>
          </a:prstGeom>
          <a:noFill/>
        </p:spPr>
        <p:txBody>
          <a:bodyPr wrap="square" rtlCol="0">
            <a:spAutoFit/>
          </a:bodyPr>
          <a:lstStyle/>
          <a:p>
            <a:r>
              <a:rPr lang="en-US" dirty="0">
                <a:solidFill>
                  <a:schemeClr val="bg1"/>
                </a:solidFill>
              </a:rPr>
              <a:t>B&amp;FG 3e Page 69</a:t>
            </a:r>
          </a:p>
        </p:txBody>
      </p:sp>
    </p:spTree>
    <p:extLst>
      <p:ext uri="{BB962C8B-B14F-4D97-AF65-F5344CB8AC3E}">
        <p14:creationId xmlns:p14="http://schemas.microsoft.com/office/powerpoint/2010/main" val="3832421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76" name="Group 64"/>
          <p:cNvGrpSpPr>
            <a:grpSpLocks/>
          </p:cNvGrpSpPr>
          <p:nvPr/>
        </p:nvGrpSpPr>
        <p:grpSpPr bwMode="auto">
          <a:xfrm>
            <a:off x="2843784" y="2941320"/>
            <a:ext cx="3371851" cy="3467101"/>
            <a:chOff x="1152" y="1392"/>
            <a:chExt cx="2832" cy="2912"/>
          </a:xfrm>
        </p:grpSpPr>
        <p:pic>
          <p:nvPicPr>
            <p:cNvPr id="25614" name="Picture 49" descr="om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7591"/>
            <a:stretch/>
          </p:blipFill>
          <p:spPr bwMode="auto">
            <a:xfrm>
              <a:off x="1152" y="1392"/>
              <a:ext cx="2784" cy="2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0162" name="Text Box 50"/>
            <p:cNvSpPr txBox="1">
              <a:spLocks noChangeArrowheads="1"/>
            </p:cNvSpPr>
            <p:nvPr/>
          </p:nvSpPr>
          <p:spPr bwMode="auto">
            <a:xfrm>
              <a:off x="2273" y="3994"/>
              <a:ext cx="1711"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b="1" dirty="0" err="1">
                  <a:latin typeface="+mj-lt"/>
                  <a:ea typeface="ＭＳ Ｐゴシック" charset="0"/>
                </a:rPr>
                <a:t>OmpR</a:t>
              </a:r>
              <a:r>
                <a:rPr lang="en-GB" b="1" dirty="0">
                  <a:latin typeface="+mj-lt"/>
                  <a:ea typeface="ＭＳ Ｐゴシック" charset="0"/>
                </a:rPr>
                <a:t>, </a:t>
              </a:r>
              <a:r>
                <a:rPr lang="en-GB" b="1" dirty="0" err="1">
                  <a:latin typeface="+mj-lt"/>
                  <a:ea typeface="ＭＳ Ｐゴシック" charset="0"/>
                </a:rPr>
                <a:t>Cter</a:t>
              </a:r>
              <a:r>
                <a:rPr lang="en-GB" b="1" dirty="0">
                  <a:latin typeface="+mj-lt"/>
                  <a:ea typeface="ＭＳ Ｐゴシック" charset="0"/>
                </a:rPr>
                <a:t> Domain</a:t>
              </a:r>
            </a:p>
          </p:txBody>
        </p:sp>
      </p:grpSp>
      <p:grpSp>
        <p:nvGrpSpPr>
          <p:cNvPr id="90175" name="Group 63"/>
          <p:cNvGrpSpPr>
            <a:grpSpLocks/>
          </p:cNvGrpSpPr>
          <p:nvPr/>
        </p:nvGrpSpPr>
        <p:grpSpPr bwMode="auto">
          <a:xfrm>
            <a:off x="977123" y="3839679"/>
            <a:ext cx="2512218" cy="716758"/>
            <a:chOff x="-467" y="2167"/>
            <a:chExt cx="2110" cy="602"/>
          </a:xfrm>
        </p:grpSpPr>
        <p:sp>
          <p:nvSpPr>
            <p:cNvPr id="90170" name="Rectangle 58"/>
            <p:cNvSpPr>
              <a:spLocks noChangeArrowheads="1"/>
            </p:cNvSpPr>
            <p:nvPr/>
          </p:nvSpPr>
          <p:spPr bwMode="auto">
            <a:xfrm>
              <a:off x="-467" y="2226"/>
              <a:ext cx="2064" cy="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GB" b="1" dirty="0">
                  <a:latin typeface="+mj-lt"/>
                  <a:ea typeface="ＭＳ Ｐゴシック" charset="0"/>
                </a:rPr>
                <a:t>On the surface, </a:t>
              </a:r>
              <a:br>
                <a:rPr lang="en-GB" b="1" dirty="0">
                  <a:latin typeface="+mj-lt"/>
                  <a:ea typeface="ＭＳ Ｐゴシック" charset="0"/>
                </a:rPr>
              </a:br>
              <a:r>
                <a:rPr lang="en-GB" b="1" dirty="0">
                  <a:solidFill>
                    <a:srgbClr val="EB152E"/>
                  </a:solidFill>
                  <a:latin typeface="+mj-lt"/>
                  <a:ea typeface="ＭＳ Ｐゴシック" charset="0"/>
                </a:rPr>
                <a:t>CHARGE</a:t>
              </a:r>
              <a:r>
                <a:rPr lang="en-GB" b="1" dirty="0">
                  <a:latin typeface="+mj-lt"/>
                  <a:ea typeface="ＭＳ Ｐゴシック" charset="0"/>
                </a:rPr>
                <a:t> MATTERS</a:t>
              </a:r>
            </a:p>
          </p:txBody>
        </p:sp>
        <p:sp>
          <p:nvSpPr>
            <p:cNvPr id="90171" name="Rectangle 59"/>
            <p:cNvSpPr>
              <a:spLocks noChangeArrowheads="1"/>
            </p:cNvSpPr>
            <p:nvPr/>
          </p:nvSpPr>
          <p:spPr bwMode="auto">
            <a:xfrm>
              <a:off x="1136" y="2400"/>
              <a:ext cx="214"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GB" b="1" dirty="0">
                  <a:solidFill>
                    <a:srgbClr val="EB152E"/>
                  </a:solidFill>
                  <a:latin typeface="+mj-lt"/>
                  <a:ea typeface="ＭＳ Ｐゴシック" charset="0"/>
                </a:rPr>
                <a:t>-</a:t>
              </a:r>
            </a:p>
          </p:txBody>
        </p:sp>
        <p:sp>
          <p:nvSpPr>
            <p:cNvPr id="90172" name="Rectangle 60"/>
            <p:cNvSpPr>
              <a:spLocks noChangeArrowheads="1"/>
            </p:cNvSpPr>
            <p:nvPr/>
          </p:nvSpPr>
          <p:spPr bwMode="auto">
            <a:xfrm>
              <a:off x="1249" y="2245"/>
              <a:ext cx="214"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GB" b="1" dirty="0">
                  <a:solidFill>
                    <a:srgbClr val="EB152E"/>
                  </a:solidFill>
                  <a:latin typeface="+mj-lt"/>
                  <a:ea typeface="ＭＳ Ｐゴシック" charset="0"/>
                </a:rPr>
                <a:t>-</a:t>
              </a:r>
            </a:p>
          </p:txBody>
        </p:sp>
        <p:sp>
          <p:nvSpPr>
            <p:cNvPr id="90173" name="Rectangle 61"/>
            <p:cNvSpPr>
              <a:spLocks noChangeArrowheads="1"/>
            </p:cNvSpPr>
            <p:nvPr/>
          </p:nvSpPr>
          <p:spPr bwMode="auto">
            <a:xfrm>
              <a:off x="1391" y="2167"/>
              <a:ext cx="252"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GB" b="1" dirty="0">
                  <a:solidFill>
                    <a:srgbClr val="EB152E"/>
                  </a:solidFill>
                  <a:latin typeface="+mj-lt"/>
                  <a:ea typeface="ＭＳ Ｐゴシック" charset="0"/>
                </a:rPr>
                <a:t>+</a:t>
              </a:r>
            </a:p>
          </p:txBody>
        </p:sp>
      </p:grpSp>
      <p:grpSp>
        <p:nvGrpSpPr>
          <p:cNvPr id="90174" name="Group 62"/>
          <p:cNvGrpSpPr>
            <a:grpSpLocks/>
          </p:cNvGrpSpPr>
          <p:nvPr/>
        </p:nvGrpSpPr>
        <p:grpSpPr bwMode="auto">
          <a:xfrm>
            <a:off x="4448746" y="2941321"/>
            <a:ext cx="4224338" cy="2132410"/>
            <a:chOff x="2500" y="1392"/>
            <a:chExt cx="3548" cy="1791"/>
          </a:xfrm>
        </p:grpSpPr>
        <p:sp>
          <p:nvSpPr>
            <p:cNvPr id="90163" name="Line 51"/>
            <p:cNvSpPr>
              <a:spLocks noChangeShapeType="1"/>
            </p:cNvSpPr>
            <p:nvPr/>
          </p:nvSpPr>
          <p:spPr bwMode="auto">
            <a:xfrm flipV="1">
              <a:off x="2500" y="1993"/>
              <a:ext cx="1724" cy="618"/>
            </a:xfrm>
            <a:prstGeom prst="line">
              <a:avLst/>
            </a:prstGeom>
            <a:noFill/>
            <a:ln w="57150">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latin typeface="+mj-lt"/>
                <a:ea typeface="ＭＳ Ｐゴシック" charset="0"/>
              </a:endParaRPr>
            </a:p>
          </p:txBody>
        </p:sp>
        <p:pic>
          <p:nvPicPr>
            <p:cNvPr id="25612" name="Picture 52" descr="inside_a_protei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24" y="1392"/>
              <a:ext cx="1200" cy="1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0169" name="Rectangle 57"/>
            <p:cNvSpPr>
              <a:spLocks noChangeArrowheads="1"/>
            </p:cNvSpPr>
            <p:nvPr/>
          </p:nvSpPr>
          <p:spPr bwMode="auto">
            <a:xfrm>
              <a:off x="3984" y="2640"/>
              <a:ext cx="2064" cy="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GB" b="1" dirty="0">
                  <a:latin typeface="+mj-lt"/>
                  <a:ea typeface="ＭＳ Ｐゴシック" charset="0"/>
                </a:rPr>
                <a:t>In the core, </a:t>
              </a:r>
              <a:br>
                <a:rPr lang="en-GB" b="1" dirty="0">
                  <a:latin typeface="+mj-lt"/>
                  <a:ea typeface="ＭＳ Ｐゴシック" charset="0"/>
                </a:rPr>
              </a:br>
              <a:r>
                <a:rPr lang="en-GB" b="1" dirty="0">
                  <a:solidFill>
                    <a:srgbClr val="EB152E"/>
                  </a:solidFill>
                  <a:latin typeface="+mj-lt"/>
                  <a:ea typeface="ＭＳ Ｐゴシック" charset="0"/>
                </a:rPr>
                <a:t>SIZE</a:t>
              </a:r>
              <a:r>
                <a:rPr lang="en-GB" b="1" dirty="0">
                  <a:latin typeface="+mj-lt"/>
                  <a:ea typeface="ＭＳ Ｐゴシック" charset="0"/>
                </a:rPr>
                <a:t> MATTERS</a:t>
              </a:r>
            </a:p>
          </p:txBody>
        </p:sp>
      </p:grpSp>
      <p:sp>
        <p:nvSpPr>
          <p:cNvPr id="2" name="標題 1"/>
          <p:cNvSpPr>
            <a:spLocks noGrp="1"/>
          </p:cNvSpPr>
          <p:nvPr>
            <p:ph type="title"/>
          </p:nvPr>
        </p:nvSpPr>
        <p:spPr/>
        <p:txBody>
          <a:bodyPr>
            <a:normAutofit/>
          </a:bodyPr>
          <a:lstStyle/>
          <a:p>
            <a:pPr>
              <a:defRPr/>
            </a:pPr>
            <a:r>
              <a:rPr lang="en-GB" altLang="zh-TW" sz="3600" dirty="0">
                <a:ea typeface="ＭＳ Ｐゴシック" charset="0"/>
              </a:rPr>
              <a:t>How Do Sequences Evolve ?</a:t>
            </a:r>
            <a:endParaRPr kumimoji="1" lang="zh-TW" altLang="en-US" sz="3600" dirty="0"/>
          </a:p>
        </p:txBody>
      </p:sp>
      <p:sp>
        <p:nvSpPr>
          <p:cNvPr id="4" name="Content Placeholder 3">
            <a:extLst>
              <a:ext uri="{FF2B5EF4-FFF2-40B4-BE49-F238E27FC236}">
                <a16:creationId xmlns:a16="http://schemas.microsoft.com/office/drawing/2014/main" id="{F1A1D621-35B0-FA43-B2E0-463B4244BF12}"/>
              </a:ext>
            </a:extLst>
          </p:cNvPr>
          <p:cNvSpPr>
            <a:spLocks noGrp="1"/>
          </p:cNvSpPr>
          <p:nvPr>
            <p:ph idx="1"/>
          </p:nvPr>
        </p:nvSpPr>
        <p:spPr>
          <a:xfrm>
            <a:off x="628650" y="1825625"/>
            <a:ext cx="7886700" cy="523078"/>
          </a:xfrm>
        </p:spPr>
        <p:txBody>
          <a:bodyPr/>
          <a:lstStyle/>
          <a:p>
            <a:r>
              <a:rPr lang="en-GB" sz="2400" dirty="0">
                <a:latin typeface="+mj-lt"/>
                <a:ea typeface="ＭＳ Ｐゴシック" charset="0"/>
              </a:rPr>
              <a:t>In a structure, each Amino Acid plays a Special Role</a:t>
            </a:r>
          </a:p>
        </p:txBody>
      </p:sp>
      <p:sp>
        <p:nvSpPr>
          <p:cNvPr id="18" name="文字方塊 17"/>
          <p:cNvSpPr txBox="1"/>
          <p:nvPr/>
        </p:nvSpPr>
        <p:spPr>
          <a:xfrm>
            <a:off x="6862150" y="6546678"/>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20014270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01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nodeType="clickEffect">
                                  <p:stCondLst>
                                    <p:cond delay="0"/>
                                  </p:stCondLst>
                                  <p:childTnLst>
                                    <p:set>
                                      <p:cBhvr>
                                        <p:cTn id="10" dur="1" fill="hold">
                                          <p:stCondLst>
                                            <p:cond delay="0"/>
                                          </p:stCondLst>
                                        </p:cTn>
                                        <p:tgtEl>
                                          <p:spTgt spid="90174"/>
                                        </p:tgtEl>
                                        <p:attrNameLst>
                                          <p:attrName>style.visibility</p:attrName>
                                        </p:attrNameLst>
                                      </p:cBhvr>
                                      <p:to>
                                        <p:strVal val="visible"/>
                                      </p:to>
                                    </p:set>
                                    <p:anim calcmode="lin" valueType="num">
                                      <p:cBhvr additive="base">
                                        <p:cTn id="11" dur="500" fill="hold"/>
                                        <p:tgtEl>
                                          <p:spTgt spid="90174"/>
                                        </p:tgtEl>
                                        <p:attrNameLst>
                                          <p:attrName>ppt_x</p:attrName>
                                        </p:attrNameLst>
                                      </p:cBhvr>
                                      <p:tavLst>
                                        <p:tav tm="0">
                                          <p:val>
                                            <p:strVal val="1+#ppt_w/2"/>
                                          </p:val>
                                        </p:tav>
                                        <p:tav tm="100000">
                                          <p:val>
                                            <p:strVal val="#ppt_x"/>
                                          </p:val>
                                        </p:tav>
                                      </p:tavLst>
                                    </p:anim>
                                    <p:anim calcmode="lin" valueType="num">
                                      <p:cBhvr additive="base">
                                        <p:cTn id="12" dur="500" fill="hold"/>
                                        <p:tgtEl>
                                          <p:spTgt spid="90174"/>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90175"/>
                                        </p:tgtEl>
                                        <p:attrNameLst>
                                          <p:attrName>style.visibility</p:attrName>
                                        </p:attrNameLst>
                                      </p:cBhvr>
                                      <p:to>
                                        <p:strVal val="visible"/>
                                      </p:to>
                                    </p:set>
                                    <p:anim calcmode="lin" valueType="num">
                                      <p:cBhvr additive="base">
                                        <p:cTn id="17" dur="500" fill="hold"/>
                                        <p:tgtEl>
                                          <p:spTgt spid="90175"/>
                                        </p:tgtEl>
                                        <p:attrNameLst>
                                          <p:attrName>ppt_x</p:attrName>
                                        </p:attrNameLst>
                                      </p:cBhvr>
                                      <p:tavLst>
                                        <p:tav tm="0">
                                          <p:val>
                                            <p:strVal val="0-#ppt_w/2"/>
                                          </p:val>
                                        </p:tav>
                                        <p:tav tm="100000">
                                          <p:val>
                                            <p:strVal val="#ppt_x"/>
                                          </p:val>
                                        </p:tav>
                                      </p:tavLst>
                                    </p:anim>
                                    <p:anim calcmode="lin" valueType="num">
                                      <p:cBhvr additive="base">
                                        <p:cTn id="18" dur="500" fill="hold"/>
                                        <p:tgtEl>
                                          <p:spTgt spid="90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6" descr="om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43250" y="2514600"/>
            <a:ext cx="3314700" cy="331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2181" name="Group 21"/>
          <p:cNvGrpSpPr>
            <a:grpSpLocks/>
          </p:cNvGrpSpPr>
          <p:nvPr/>
        </p:nvGrpSpPr>
        <p:grpSpPr bwMode="auto">
          <a:xfrm>
            <a:off x="4743450" y="2391549"/>
            <a:ext cx="4400550" cy="1600200"/>
            <a:chOff x="3024" y="1296"/>
            <a:chExt cx="3648" cy="1344"/>
          </a:xfrm>
        </p:grpSpPr>
        <p:sp>
          <p:nvSpPr>
            <p:cNvPr id="92169" name="Line 9"/>
            <p:cNvSpPr>
              <a:spLocks noChangeShapeType="1"/>
            </p:cNvSpPr>
            <p:nvPr/>
          </p:nvSpPr>
          <p:spPr bwMode="auto">
            <a:xfrm flipV="1">
              <a:off x="3024" y="1664"/>
              <a:ext cx="1536" cy="976"/>
            </a:xfrm>
            <a:prstGeom prst="line">
              <a:avLst/>
            </a:prstGeom>
            <a:noFill/>
            <a:ln w="57150">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latin typeface="+mj-lt"/>
                <a:ea typeface="ＭＳ Ｐゴシック" charset="0"/>
              </a:endParaRPr>
            </a:p>
          </p:txBody>
        </p:sp>
        <p:sp>
          <p:nvSpPr>
            <p:cNvPr id="92177" name="Rectangle 17"/>
            <p:cNvSpPr>
              <a:spLocks noChangeArrowheads="1"/>
            </p:cNvSpPr>
            <p:nvPr/>
          </p:nvSpPr>
          <p:spPr bwMode="auto">
            <a:xfrm>
              <a:off x="4032" y="1296"/>
              <a:ext cx="1632" cy="768"/>
            </a:xfrm>
            <a:prstGeom prst="rect">
              <a:avLst/>
            </a:prstGeom>
            <a:noFill/>
            <a:ln w="9525">
              <a:no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92171" name="Rectangle 11"/>
            <p:cNvSpPr>
              <a:spLocks noChangeArrowheads="1"/>
            </p:cNvSpPr>
            <p:nvPr/>
          </p:nvSpPr>
          <p:spPr bwMode="auto">
            <a:xfrm>
              <a:off x="4560" y="1309"/>
              <a:ext cx="2112" cy="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GB" dirty="0">
                  <a:ea typeface="ＭＳ Ｐゴシック" charset="0"/>
                </a:rPr>
                <a:t>Charged -&gt; Non Charged</a:t>
              </a:r>
              <a:endParaRPr lang="en-GB" dirty="0">
                <a:latin typeface="+mj-lt"/>
                <a:ea typeface="ＭＳ Ｐゴシック" charset="0"/>
              </a:endParaRPr>
            </a:p>
            <a:p>
              <a:pPr>
                <a:defRPr/>
              </a:pPr>
              <a:r>
                <a:rPr lang="en-GB" b="1" dirty="0">
                  <a:latin typeface="+mj-lt"/>
                  <a:ea typeface="ＭＳ Ｐゴシック" charset="0"/>
                </a:rPr>
                <a:t>Big -&gt; Big</a:t>
              </a:r>
            </a:p>
            <a:p>
              <a:pPr>
                <a:defRPr/>
              </a:pPr>
              <a:r>
                <a:rPr lang="en-GB" b="1" dirty="0">
                  <a:latin typeface="+mj-lt"/>
                  <a:ea typeface="ＭＳ Ｐゴシック" charset="0"/>
                </a:rPr>
                <a:t>Small -&gt; Big</a:t>
              </a:r>
            </a:p>
          </p:txBody>
        </p:sp>
      </p:grpSp>
      <p:sp>
        <p:nvSpPr>
          <p:cNvPr id="92174" name="Rectangle 14"/>
          <p:cNvSpPr>
            <a:spLocks noChangeArrowheads="1"/>
          </p:cNvSpPr>
          <p:nvPr/>
        </p:nvSpPr>
        <p:spPr bwMode="auto">
          <a:xfrm>
            <a:off x="3067050" y="3714750"/>
            <a:ext cx="25519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GB" b="1" dirty="0">
                <a:solidFill>
                  <a:srgbClr val="EB152E"/>
                </a:solidFill>
                <a:latin typeface="+mj-lt"/>
                <a:ea typeface="ＭＳ Ｐゴシック" charset="0"/>
              </a:rPr>
              <a:t>-</a:t>
            </a:r>
          </a:p>
        </p:txBody>
      </p:sp>
      <p:sp>
        <p:nvSpPr>
          <p:cNvPr id="92175" name="Rectangle 15"/>
          <p:cNvSpPr>
            <a:spLocks noChangeArrowheads="1"/>
          </p:cNvSpPr>
          <p:nvPr/>
        </p:nvSpPr>
        <p:spPr bwMode="auto">
          <a:xfrm>
            <a:off x="3246666" y="3578678"/>
            <a:ext cx="25519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GB" b="1" dirty="0">
                <a:solidFill>
                  <a:srgbClr val="EB152E"/>
                </a:solidFill>
                <a:latin typeface="+mj-lt"/>
                <a:ea typeface="ＭＳ Ｐゴシック" charset="0"/>
              </a:rPr>
              <a:t>-</a:t>
            </a:r>
          </a:p>
        </p:txBody>
      </p:sp>
      <p:sp>
        <p:nvSpPr>
          <p:cNvPr id="92176" name="Rectangle 16"/>
          <p:cNvSpPr>
            <a:spLocks noChangeArrowheads="1"/>
          </p:cNvSpPr>
          <p:nvPr/>
        </p:nvSpPr>
        <p:spPr bwMode="auto">
          <a:xfrm>
            <a:off x="3393622" y="3499756"/>
            <a:ext cx="30008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GB" b="1" dirty="0">
                <a:solidFill>
                  <a:srgbClr val="EB152E"/>
                </a:solidFill>
                <a:latin typeface="+mj-lt"/>
                <a:ea typeface="ＭＳ Ｐゴシック" charset="0"/>
              </a:rPr>
              <a:t>+</a:t>
            </a:r>
          </a:p>
        </p:txBody>
      </p:sp>
      <p:grpSp>
        <p:nvGrpSpPr>
          <p:cNvPr id="92180" name="Group 20"/>
          <p:cNvGrpSpPr>
            <a:grpSpLocks/>
          </p:cNvGrpSpPr>
          <p:nvPr/>
        </p:nvGrpSpPr>
        <p:grpSpPr bwMode="auto">
          <a:xfrm>
            <a:off x="745331" y="3749280"/>
            <a:ext cx="3198019" cy="1372791"/>
            <a:chOff x="-238" y="1631"/>
            <a:chExt cx="2686" cy="1153"/>
          </a:xfrm>
        </p:grpSpPr>
        <p:sp>
          <p:nvSpPr>
            <p:cNvPr id="92178" name="Rectangle 18"/>
            <p:cNvSpPr>
              <a:spLocks noChangeArrowheads="1"/>
            </p:cNvSpPr>
            <p:nvPr/>
          </p:nvSpPr>
          <p:spPr bwMode="auto">
            <a:xfrm>
              <a:off x="144" y="1938"/>
              <a:ext cx="2304" cy="846"/>
            </a:xfrm>
            <a:prstGeom prst="rect">
              <a:avLst/>
            </a:prstGeom>
            <a:noFill/>
            <a:ln w="9525">
              <a:no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92179" name="Rectangle 19"/>
            <p:cNvSpPr>
              <a:spLocks noChangeArrowheads="1"/>
            </p:cNvSpPr>
            <p:nvPr/>
          </p:nvSpPr>
          <p:spPr bwMode="auto">
            <a:xfrm>
              <a:off x="-238" y="1631"/>
              <a:ext cx="2150" cy="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GB" b="1" dirty="0">
                  <a:latin typeface="+mj-lt"/>
                  <a:ea typeface="ＭＳ Ｐゴシック" charset="0"/>
                </a:rPr>
                <a:t>Charged -&gt; Non Charged</a:t>
              </a:r>
            </a:p>
            <a:p>
              <a:pPr>
                <a:defRPr/>
              </a:pPr>
              <a:r>
                <a:rPr lang="en-GB" b="1" dirty="0">
                  <a:latin typeface="+mj-lt"/>
                  <a:ea typeface="ＭＳ Ｐゴシック" charset="0"/>
                </a:rPr>
                <a:t>Small &lt;-&gt; Big or Small </a:t>
              </a:r>
            </a:p>
          </p:txBody>
        </p:sp>
      </p:grpSp>
      <p:sp>
        <p:nvSpPr>
          <p:cNvPr id="2" name="標題 1"/>
          <p:cNvSpPr>
            <a:spLocks noGrp="1"/>
          </p:cNvSpPr>
          <p:nvPr>
            <p:ph type="title"/>
          </p:nvPr>
        </p:nvSpPr>
        <p:spPr/>
        <p:txBody>
          <a:bodyPr>
            <a:normAutofit/>
          </a:bodyPr>
          <a:lstStyle/>
          <a:p>
            <a:r>
              <a:rPr lang="en-GB" altLang="zh-TW" sz="3600" dirty="0">
                <a:ea typeface="ＭＳ Ｐゴシック" charset="0"/>
              </a:rPr>
              <a:t>How Do Sequences Evolve ?</a:t>
            </a:r>
            <a:endParaRPr kumimoji="1" lang="zh-TW" altLang="en-US" sz="3600" dirty="0"/>
          </a:p>
        </p:txBody>
      </p:sp>
      <p:sp>
        <p:nvSpPr>
          <p:cNvPr id="3" name="Content Placeholder 2">
            <a:extLst>
              <a:ext uri="{FF2B5EF4-FFF2-40B4-BE49-F238E27FC236}">
                <a16:creationId xmlns:a16="http://schemas.microsoft.com/office/drawing/2014/main" id="{0319002B-D645-E642-B5B0-0CF35231A8E6}"/>
              </a:ext>
            </a:extLst>
          </p:cNvPr>
          <p:cNvSpPr>
            <a:spLocks noGrp="1"/>
          </p:cNvSpPr>
          <p:nvPr>
            <p:ph idx="1"/>
          </p:nvPr>
        </p:nvSpPr>
        <p:spPr>
          <a:xfrm>
            <a:off x="628650" y="1825625"/>
            <a:ext cx="7886700" cy="524252"/>
          </a:xfrm>
        </p:spPr>
        <p:txBody>
          <a:bodyPr/>
          <a:lstStyle/>
          <a:p>
            <a:r>
              <a:rPr lang="en-GB" sz="2400" dirty="0">
                <a:ea typeface="ＭＳ Ｐゴシック" charset="0"/>
              </a:rPr>
              <a:t>Accepted Mutations Depend on the Structure</a:t>
            </a:r>
          </a:p>
        </p:txBody>
      </p:sp>
      <p:sp>
        <p:nvSpPr>
          <p:cNvPr id="17" name="文字方塊 16"/>
          <p:cNvSpPr txBox="1"/>
          <p:nvPr/>
        </p:nvSpPr>
        <p:spPr>
          <a:xfrm>
            <a:off x="6851392" y="6557436"/>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
        <p:nvSpPr>
          <p:cNvPr id="4" name="Rectangle 3">
            <a:extLst>
              <a:ext uri="{FF2B5EF4-FFF2-40B4-BE49-F238E27FC236}">
                <a16:creationId xmlns:a16="http://schemas.microsoft.com/office/drawing/2014/main" id="{C75A2153-EDA1-5C42-910D-8BDACA6D5AA2}"/>
              </a:ext>
            </a:extLst>
          </p:cNvPr>
          <p:cNvSpPr/>
          <p:nvPr/>
        </p:nvSpPr>
        <p:spPr>
          <a:xfrm rot="19342285">
            <a:off x="247429" y="3714750"/>
            <a:ext cx="1244251" cy="369332"/>
          </a:xfrm>
          <a:prstGeom prst="rect">
            <a:avLst/>
          </a:prstGeom>
        </p:spPr>
        <p:txBody>
          <a:bodyPr wrap="none">
            <a:spAutoFit/>
          </a:bodyPr>
          <a:lstStyle/>
          <a:p>
            <a:r>
              <a:rPr lang="en-GB" b="1" dirty="0">
                <a:solidFill>
                  <a:srgbClr val="EB152E"/>
                </a:solidFill>
                <a:ea typeface="ＭＳ Ｐゴシック" charset="0"/>
              </a:rPr>
              <a:t>DELETIONS</a:t>
            </a:r>
            <a:endParaRPr lang="en-US" dirty="0"/>
          </a:p>
        </p:txBody>
      </p:sp>
      <p:sp>
        <p:nvSpPr>
          <p:cNvPr id="18" name="Rectangle 17">
            <a:extLst>
              <a:ext uri="{FF2B5EF4-FFF2-40B4-BE49-F238E27FC236}">
                <a16:creationId xmlns:a16="http://schemas.microsoft.com/office/drawing/2014/main" id="{A962DB8E-6838-0545-87D5-C5E275250091}"/>
              </a:ext>
            </a:extLst>
          </p:cNvPr>
          <p:cNvSpPr/>
          <p:nvPr/>
        </p:nvSpPr>
        <p:spPr>
          <a:xfrm rot="19342285">
            <a:off x="6700471" y="3052593"/>
            <a:ext cx="1244251" cy="369332"/>
          </a:xfrm>
          <a:prstGeom prst="rect">
            <a:avLst/>
          </a:prstGeom>
        </p:spPr>
        <p:txBody>
          <a:bodyPr wrap="none">
            <a:spAutoFit/>
          </a:bodyPr>
          <a:lstStyle/>
          <a:p>
            <a:r>
              <a:rPr lang="en-GB" b="1" dirty="0">
                <a:solidFill>
                  <a:srgbClr val="EB152E"/>
                </a:solidFill>
                <a:ea typeface="ＭＳ Ｐゴシック" charset="0"/>
              </a:rPr>
              <a:t>DELETIONS</a:t>
            </a:r>
            <a:endParaRPr lang="en-US" dirty="0"/>
          </a:p>
        </p:txBody>
      </p:sp>
    </p:spTree>
    <p:extLst>
      <p:ext uri="{BB962C8B-B14F-4D97-AF65-F5344CB8AC3E}">
        <p14:creationId xmlns:p14="http://schemas.microsoft.com/office/powerpoint/2010/main" val="83900131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92181"/>
                                        </p:tgtEl>
                                        <p:attrNameLst>
                                          <p:attrName>style.visibility</p:attrName>
                                        </p:attrNameLst>
                                      </p:cBhvr>
                                      <p:to>
                                        <p:strVal val="visible"/>
                                      </p:to>
                                    </p:set>
                                    <p:anim calcmode="lin" valueType="num">
                                      <p:cBhvr additive="base">
                                        <p:cTn id="7" dur="500" fill="hold"/>
                                        <p:tgtEl>
                                          <p:spTgt spid="92181"/>
                                        </p:tgtEl>
                                        <p:attrNameLst>
                                          <p:attrName>ppt_x</p:attrName>
                                        </p:attrNameLst>
                                      </p:cBhvr>
                                      <p:tavLst>
                                        <p:tav tm="0">
                                          <p:val>
                                            <p:strVal val="1+#ppt_w/2"/>
                                          </p:val>
                                        </p:tav>
                                        <p:tav tm="100000">
                                          <p:val>
                                            <p:strVal val="#ppt_x"/>
                                          </p:val>
                                        </p:tav>
                                      </p:tavLst>
                                    </p:anim>
                                    <p:anim calcmode="lin" valueType="num">
                                      <p:cBhvr additive="base">
                                        <p:cTn id="8" dur="500" fill="hold"/>
                                        <p:tgtEl>
                                          <p:spTgt spid="9218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92180"/>
                                        </p:tgtEl>
                                        <p:attrNameLst>
                                          <p:attrName>style.visibility</p:attrName>
                                        </p:attrNameLst>
                                      </p:cBhvr>
                                      <p:to>
                                        <p:strVal val="visible"/>
                                      </p:to>
                                    </p:set>
                                    <p:anim calcmode="lin" valueType="num">
                                      <p:cBhvr additive="base">
                                        <p:cTn id="13" dur="500" fill="hold"/>
                                        <p:tgtEl>
                                          <p:spTgt spid="92180"/>
                                        </p:tgtEl>
                                        <p:attrNameLst>
                                          <p:attrName>ppt_x</p:attrName>
                                        </p:attrNameLst>
                                      </p:cBhvr>
                                      <p:tavLst>
                                        <p:tav tm="0">
                                          <p:val>
                                            <p:strVal val="0-#ppt_w/2"/>
                                          </p:val>
                                        </p:tav>
                                        <p:tav tm="100000">
                                          <p:val>
                                            <p:strVal val="#ppt_x"/>
                                          </p:val>
                                        </p:tav>
                                      </p:tavLst>
                                    </p:anim>
                                    <p:anim calcmode="lin" valueType="num">
                                      <p:cBhvr additive="base">
                                        <p:cTn id="14" dur="500" fill="hold"/>
                                        <p:tgtEl>
                                          <p:spTgt spid="921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6211669"/>
            <a:ext cx="1028196" cy="646331"/>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Page 70</a:t>
            </a:r>
          </a:p>
        </p:txBody>
      </p:sp>
      <p:sp>
        <p:nvSpPr>
          <p:cNvPr id="4" name="Title 3">
            <a:extLst>
              <a:ext uri="{FF2B5EF4-FFF2-40B4-BE49-F238E27FC236}">
                <a16:creationId xmlns:a16="http://schemas.microsoft.com/office/drawing/2014/main" id="{93ACD9EA-2F17-9B41-89D3-B0D8B1B3BF75}"/>
              </a:ext>
            </a:extLst>
          </p:cNvPr>
          <p:cNvSpPr>
            <a:spLocks noGrp="1"/>
          </p:cNvSpPr>
          <p:nvPr>
            <p:ph type="title"/>
          </p:nvPr>
        </p:nvSpPr>
        <p:spPr/>
        <p:txBody>
          <a:bodyPr>
            <a:noAutofit/>
          </a:bodyPr>
          <a:lstStyle/>
          <a:p>
            <a:pPr>
              <a:lnSpc>
                <a:spcPct val="100000"/>
              </a:lnSpc>
            </a:pPr>
            <a:r>
              <a:rPr lang="en-US" altLang="en-US" sz="2800" dirty="0">
                <a:ea typeface="ＭＳ Ｐゴシック" charset="0"/>
              </a:rPr>
              <a:t>Sequence alignment: protein sequences can be more informative than DNA</a:t>
            </a:r>
          </a:p>
        </p:txBody>
      </p:sp>
      <p:sp>
        <p:nvSpPr>
          <p:cNvPr id="9" name="Content Placeholder 8">
            <a:extLst>
              <a:ext uri="{FF2B5EF4-FFF2-40B4-BE49-F238E27FC236}">
                <a16:creationId xmlns:a16="http://schemas.microsoft.com/office/drawing/2014/main" id="{FBB5BB31-53A9-6C44-B84C-86EDACECB347}"/>
              </a:ext>
            </a:extLst>
          </p:cNvPr>
          <p:cNvSpPr>
            <a:spLocks noGrp="1"/>
          </p:cNvSpPr>
          <p:nvPr>
            <p:ph idx="1"/>
          </p:nvPr>
        </p:nvSpPr>
        <p:spPr/>
        <p:txBody>
          <a:bodyPr>
            <a:normAutofit fontScale="85000" lnSpcReduction="10000"/>
          </a:bodyPr>
          <a:lstStyle/>
          <a:p>
            <a:pPr>
              <a:lnSpc>
                <a:spcPct val="120000"/>
              </a:lnSpc>
            </a:pPr>
            <a:r>
              <a:rPr lang="en-US" sz="2800" dirty="0">
                <a:solidFill>
                  <a:srgbClr val="000000"/>
                </a:solidFill>
                <a:cs typeface="Gill Sans MT"/>
              </a:rPr>
              <a:t>protein is more informative (20 vs 4 characters)</a:t>
            </a:r>
          </a:p>
          <a:p>
            <a:pPr lvl="1">
              <a:lnSpc>
                <a:spcPct val="120000"/>
              </a:lnSpc>
            </a:pPr>
            <a:r>
              <a:rPr lang="en-US" sz="2400" dirty="0">
                <a:solidFill>
                  <a:srgbClr val="000000"/>
                </a:solidFill>
                <a:cs typeface="Gill Sans MT"/>
              </a:rPr>
              <a:t>many amino acids share related biophysical properties</a:t>
            </a:r>
          </a:p>
          <a:p>
            <a:pPr>
              <a:lnSpc>
                <a:spcPct val="120000"/>
              </a:lnSpc>
            </a:pPr>
            <a:r>
              <a:rPr lang="en-US" sz="2800" dirty="0">
                <a:solidFill>
                  <a:srgbClr val="000000"/>
                </a:solidFill>
                <a:cs typeface="Gill Sans MT"/>
              </a:rPr>
              <a:t>codons are degenerate</a:t>
            </a:r>
          </a:p>
          <a:p>
            <a:pPr lvl="1">
              <a:lnSpc>
                <a:spcPct val="120000"/>
              </a:lnSpc>
            </a:pPr>
            <a:r>
              <a:rPr lang="en-US" sz="2400" dirty="0">
                <a:solidFill>
                  <a:srgbClr val="000000"/>
                </a:solidFill>
                <a:cs typeface="Gill Sans MT"/>
              </a:rPr>
              <a:t>changes in the third position often do not alter the amino acid that is specified</a:t>
            </a:r>
          </a:p>
          <a:p>
            <a:pPr>
              <a:lnSpc>
                <a:spcPct val="120000"/>
              </a:lnSpc>
            </a:pPr>
            <a:r>
              <a:rPr lang="en-US" sz="2800" dirty="0">
                <a:solidFill>
                  <a:srgbClr val="000000"/>
                </a:solidFill>
                <a:cs typeface="Gill Sans MT"/>
              </a:rPr>
              <a:t>protein sequences offer a longer “look-back” time</a:t>
            </a:r>
          </a:p>
          <a:p>
            <a:pPr lvl="1">
              <a:lnSpc>
                <a:spcPct val="120000"/>
              </a:lnSpc>
            </a:pPr>
            <a:r>
              <a:rPr lang="en-US" sz="2400" dirty="0">
                <a:solidFill>
                  <a:srgbClr val="000000"/>
                </a:solidFill>
                <a:cs typeface="Gill Sans MT"/>
              </a:rPr>
              <a:t>searching for plant </a:t>
            </a:r>
            <a:r>
              <a:rPr lang="en-US" sz="2400" dirty="0" err="1">
                <a:solidFill>
                  <a:srgbClr val="000000"/>
                </a:solidFill>
                <a:cs typeface="Gill Sans MT"/>
              </a:rPr>
              <a:t>globins</a:t>
            </a:r>
            <a:r>
              <a:rPr lang="en-US" sz="2400" dirty="0">
                <a:solidFill>
                  <a:srgbClr val="000000"/>
                </a:solidFill>
                <a:cs typeface="Gill Sans MT"/>
              </a:rPr>
              <a:t> using human beta globin DNA yields no matches</a:t>
            </a:r>
          </a:p>
          <a:p>
            <a:pPr lvl="1">
              <a:lnSpc>
                <a:spcPct val="120000"/>
              </a:lnSpc>
            </a:pPr>
            <a:r>
              <a:rPr lang="en-US" sz="2400" dirty="0">
                <a:solidFill>
                  <a:srgbClr val="000000"/>
                </a:solidFill>
                <a:cs typeface="Gill Sans MT"/>
              </a:rPr>
              <a:t>searching for plant </a:t>
            </a:r>
            <a:r>
              <a:rPr lang="en-US" sz="2400" dirty="0" err="1">
                <a:solidFill>
                  <a:srgbClr val="000000"/>
                </a:solidFill>
                <a:cs typeface="Gill Sans MT"/>
              </a:rPr>
              <a:t>globins</a:t>
            </a:r>
            <a:r>
              <a:rPr lang="en-US" sz="2400" dirty="0">
                <a:solidFill>
                  <a:srgbClr val="000000"/>
                </a:solidFill>
                <a:cs typeface="Gill Sans MT"/>
              </a:rPr>
              <a:t> using human beta globin =&gt; protein yields many matches</a:t>
            </a:r>
          </a:p>
        </p:txBody>
      </p:sp>
    </p:spTree>
    <p:extLst>
      <p:ext uri="{BB962C8B-B14F-4D97-AF65-F5344CB8AC3E}">
        <p14:creationId xmlns:p14="http://schemas.microsoft.com/office/powerpoint/2010/main" val="1295507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67F1-FADE-6A41-8CDD-01E2660AF043}"/>
              </a:ext>
            </a:extLst>
          </p:cNvPr>
          <p:cNvSpPr>
            <a:spLocks noGrp="1"/>
          </p:cNvSpPr>
          <p:nvPr>
            <p:ph type="title"/>
          </p:nvPr>
        </p:nvSpPr>
        <p:spPr/>
        <p:txBody>
          <a:bodyPr>
            <a:normAutofit/>
          </a:bodyPr>
          <a:lstStyle/>
          <a:p>
            <a:pPr>
              <a:lnSpc>
                <a:spcPct val="100000"/>
              </a:lnSpc>
            </a:pPr>
            <a:r>
              <a:rPr lang="en-US" altLang="en-US" sz="2800" dirty="0">
                <a:ea typeface="ＭＳ Ｐゴシック" charset="0"/>
              </a:rPr>
              <a:t>Pairwise alignment: DNA sequences</a:t>
            </a:r>
            <a:br>
              <a:rPr lang="en-US" altLang="en-US" sz="2800" dirty="0">
                <a:ea typeface="ＭＳ Ｐゴシック" charset="0"/>
              </a:rPr>
            </a:br>
            <a:r>
              <a:rPr lang="en-US" altLang="en-US" sz="2800" dirty="0">
                <a:ea typeface="ＭＳ Ｐゴシック" charset="0"/>
              </a:rPr>
              <a:t>can be more informative than protein</a:t>
            </a:r>
          </a:p>
        </p:txBody>
      </p:sp>
      <p:sp>
        <p:nvSpPr>
          <p:cNvPr id="3" name="Content Placeholder 2">
            <a:extLst>
              <a:ext uri="{FF2B5EF4-FFF2-40B4-BE49-F238E27FC236}">
                <a16:creationId xmlns:a16="http://schemas.microsoft.com/office/drawing/2014/main" id="{AD281EC8-7409-5447-A7BF-B42E05B06F5B}"/>
              </a:ext>
            </a:extLst>
          </p:cNvPr>
          <p:cNvSpPr>
            <a:spLocks noGrp="1"/>
          </p:cNvSpPr>
          <p:nvPr>
            <p:ph idx="1"/>
          </p:nvPr>
        </p:nvSpPr>
        <p:spPr/>
        <p:txBody>
          <a:bodyPr>
            <a:normAutofit/>
          </a:bodyPr>
          <a:lstStyle/>
          <a:p>
            <a:pPr marL="0" indent="0">
              <a:lnSpc>
                <a:spcPct val="100000"/>
              </a:lnSpc>
              <a:buNone/>
            </a:pPr>
            <a:r>
              <a:rPr lang="en-US" sz="2800" dirty="0">
                <a:solidFill>
                  <a:srgbClr val="000000"/>
                </a:solidFill>
                <a:cs typeface="Gill Sans MT"/>
              </a:rPr>
              <a:t>Many times, DNA alignments are appropriate</a:t>
            </a:r>
          </a:p>
          <a:p>
            <a:pPr lvl="1">
              <a:lnSpc>
                <a:spcPct val="100000"/>
              </a:lnSpc>
              <a:buFontTx/>
              <a:buChar char="•"/>
            </a:pPr>
            <a:r>
              <a:rPr lang="en-US" sz="2400" dirty="0">
                <a:solidFill>
                  <a:srgbClr val="000000"/>
                </a:solidFill>
                <a:cs typeface="Gill Sans MT"/>
              </a:rPr>
              <a:t>study noncoding regions of DNA</a:t>
            </a:r>
          </a:p>
          <a:p>
            <a:pPr lvl="2">
              <a:lnSpc>
                <a:spcPct val="100000"/>
              </a:lnSpc>
              <a:buFontTx/>
              <a:buChar char="•"/>
            </a:pPr>
            <a:r>
              <a:rPr lang="en-US" sz="1800" dirty="0">
                <a:solidFill>
                  <a:srgbClr val="000000"/>
                </a:solidFill>
                <a:cs typeface="Gill Sans MT"/>
              </a:rPr>
              <a:t>introns or intergenic regions</a:t>
            </a:r>
          </a:p>
          <a:p>
            <a:pPr lvl="1">
              <a:lnSpc>
                <a:spcPct val="100000"/>
              </a:lnSpc>
              <a:buFontTx/>
              <a:buChar char="•"/>
            </a:pPr>
            <a:r>
              <a:rPr lang="en-US" sz="2400" dirty="0">
                <a:solidFill>
                  <a:srgbClr val="000000"/>
                </a:solidFill>
                <a:cs typeface="Gill Sans MT"/>
              </a:rPr>
              <a:t>study DNA polymorphisms</a:t>
            </a:r>
          </a:p>
          <a:p>
            <a:pPr lvl="1">
              <a:lnSpc>
                <a:spcPct val="100000"/>
              </a:lnSpc>
              <a:buFontTx/>
              <a:buChar char="•"/>
            </a:pPr>
            <a:r>
              <a:rPr lang="en-US" sz="2400" dirty="0">
                <a:solidFill>
                  <a:srgbClr val="000000"/>
                </a:solidFill>
                <a:cs typeface="Gill Sans MT"/>
              </a:rPr>
              <a:t>genome sequencing relies on DNA analysis</a:t>
            </a:r>
          </a:p>
        </p:txBody>
      </p:sp>
      <p:sp>
        <p:nvSpPr>
          <p:cNvPr id="5" name="TextBox 4"/>
          <p:cNvSpPr txBox="1"/>
          <p:nvPr/>
        </p:nvSpPr>
        <p:spPr>
          <a:xfrm>
            <a:off x="14514" y="6135469"/>
            <a:ext cx="1028196" cy="646331"/>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Page 70</a:t>
            </a:r>
          </a:p>
        </p:txBody>
      </p:sp>
    </p:spTree>
    <p:extLst>
      <p:ext uri="{BB962C8B-B14F-4D97-AF65-F5344CB8AC3E}">
        <p14:creationId xmlns:p14="http://schemas.microsoft.com/office/powerpoint/2010/main" val="720192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7D5C3-7C02-C545-80FB-23EDF5B37DBB}"/>
              </a:ext>
            </a:extLst>
          </p:cNvPr>
          <p:cNvSpPr>
            <a:spLocks noGrp="1"/>
          </p:cNvSpPr>
          <p:nvPr>
            <p:ph type="ctrTitle"/>
          </p:nvPr>
        </p:nvSpPr>
        <p:spPr/>
        <p:txBody>
          <a:bodyPr/>
          <a:lstStyle/>
          <a:p>
            <a:r>
              <a:rPr lang="en-US" dirty="0"/>
              <a:t>Pairwise alignment</a:t>
            </a:r>
          </a:p>
        </p:txBody>
      </p:sp>
      <p:sp>
        <p:nvSpPr>
          <p:cNvPr id="5" name="Subtitle 4">
            <a:extLst>
              <a:ext uri="{FF2B5EF4-FFF2-40B4-BE49-F238E27FC236}">
                <a16:creationId xmlns:a16="http://schemas.microsoft.com/office/drawing/2014/main" id="{D0DFF682-E9CD-BA49-B8B0-74B5A05E921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51460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DF43-F359-164D-9202-4DC6961BCC67}"/>
              </a:ext>
            </a:extLst>
          </p:cNvPr>
          <p:cNvSpPr>
            <a:spLocks noGrp="1"/>
          </p:cNvSpPr>
          <p:nvPr>
            <p:ph type="title"/>
          </p:nvPr>
        </p:nvSpPr>
        <p:spPr/>
        <p:txBody>
          <a:bodyPr/>
          <a:lstStyle/>
          <a:p>
            <a:r>
              <a:rPr lang="en-US" sz="3600" dirty="0">
                <a:cs typeface="Gill Sans MT"/>
              </a:rPr>
              <a:t>Pairwise alignment</a:t>
            </a:r>
            <a:endParaRPr lang="en-US" dirty="0"/>
          </a:p>
        </p:txBody>
      </p:sp>
      <p:sp>
        <p:nvSpPr>
          <p:cNvPr id="3" name="Content Placeholder 2">
            <a:extLst>
              <a:ext uri="{FF2B5EF4-FFF2-40B4-BE49-F238E27FC236}">
                <a16:creationId xmlns:a16="http://schemas.microsoft.com/office/drawing/2014/main" id="{E81ABBB4-263A-804B-B474-1CD7019AA831}"/>
              </a:ext>
            </a:extLst>
          </p:cNvPr>
          <p:cNvSpPr>
            <a:spLocks noGrp="1"/>
          </p:cNvSpPr>
          <p:nvPr>
            <p:ph idx="1"/>
          </p:nvPr>
        </p:nvSpPr>
        <p:spPr/>
        <p:txBody>
          <a:bodyPr>
            <a:normAutofit/>
          </a:bodyPr>
          <a:lstStyle/>
          <a:p>
            <a:r>
              <a:rPr lang="en-US" sz="2800" dirty="0">
                <a:cs typeface="Gill Sans MT"/>
              </a:rPr>
              <a:t>The process of lining up two sequences to achieve maximal levels of identity (and conservation, in the case of amino acid sequences) for the purpose of assessing the degree of similarity and the possibility of homology.</a:t>
            </a:r>
            <a:endParaRPr lang="en-US" sz="2800" dirty="0"/>
          </a:p>
        </p:txBody>
      </p:sp>
      <p:sp>
        <p:nvSpPr>
          <p:cNvPr id="5" name="TextBox 4"/>
          <p:cNvSpPr txBox="1"/>
          <p:nvPr/>
        </p:nvSpPr>
        <p:spPr>
          <a:xfrm>
            <a:off x="7265167" y="6488668"/>
            <a:ext cx="1878833" cy="369332"/>
          </a:xfrm>
          <a:prstGeom prst="rect">
            <a:avLst/>
          </a:prstGeom>
          <a:noFill/>
        </p:spPr>
        <p:txBody>
          <a:bodyPr wrap="square" rtlCol="0">
            <a:spAutoFit/>
          </a:bodyPr>
          <a:lstStyle/>
          <a:p>
            <a:r>
              <a:rPr lang="en-US" dirty="0">
                <a:solidFill>
                  <a:schemeClr val="bg1"/>
                </a:solidFill>
              </a:rPr>
              <a:t>B&amp;FG 3e Page 70</a:t>
            </a:r>
          </a:p>
        </p:txBody>
      </p:sp>
    </p:spTree>
    <p:extLst>
      <p:ext uri="{BB962C8B-B14F-4D97-AF65-F5344CB8AC3E}">
        <p14:creationId xmlns:p14="http://schemas.microsoft.com/office/powerpoint/2010/main" val="170921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E3926F-022C-804A-95E0-FBC4B90A826A}"/>
              </a:ext>
            </a:extLst>
          </p:cNvPr>
          <p:cNvGrpSpPr/>
          <p:nvPr/>
        </p:nvGrpSpPr>
        <p:grpSpPr>
          <a:xfrm>
            <a:off x="5365192" y="2638206"/>
            <a:ext cx="2254808" cy="3501773"/>
            <a:chOff x="5365192" y="2638206"/>
            <a:chExt cx="2254808" cy="3501773"/>
          </a:xfrm>
        </p:grpSpPr>
        <p:sp>
          <p:nvSpPr>
            <p:cNvPr id="94226" name="Rectangle 18"/>
            <p:cNvSpPr>
              <a:spLocks noChangeArrowheads="1"/>
            </p:cNvSpPr>
            <p:nvPr/>
          </p:nvSpPr>
          <p:spPr bwMode="auto">
            <a:xfrm>
              <a:off x="5729739" y="2638206"/>
              <a:ext cx="1525714" cy="368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GB" b="1" dirty="0">
                  <a:latin typeface="+mj-lt"/>
                  <a:ea typeface="ＭＳ Ｐゴシック" charset="0"/>
                </a:rPr>
                <a:t>Their Function</a:t>
              </a:r>
            </a:p>
          </p:txBody>
        </p:sp>
        <p:pic>
          <p:nvPicPr>
            <p:cNvPr id="28685" name="Picture 19" descr="nucleosom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65192" y="3290459"/>
              <a:ext cx="2254808" cy="2849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 name="Group 5">
            <a:extLst>
              <a:ext uri="{FF2B5EF4-FFF2-40B4-BE49-F238E27FC236}">
                <a16:creationId xmlns:a16="http://schemas.microsoft.com/office/drawing/2014/main" id="{601701E1-0119-5E48-9466-2DE76D964338}"/>
              </a:ext>
            </a:extLst>
          </p:cNvPr>
          <p:cNvGrpSpPr/>
          <p:nvPr/>
        </p:nvGrpSpPr>
        <p:grpSpPr>
          <a:xfrm>
            <a:off x="1179004" y="2637706"/>
            <a:ext cx="2348287" cy="3612582"/>
            <a:chOff x="1179004" y="2637706"/>
            <a:chExt cx="2348287" cy="3612582"/>
          </a:xfrm>
        </p:grpSpPr>
        <p:pic>
          <p:nvPicPr>
            <p:cNvPr id="28681" name="Picture 5" descr="om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79004" y="3180150"/>
              <a:ext cx="2348287" cy="307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24" name="Rectangle 16"/>
            <p:cNvSpPr>
              <a:spLocks noChangeArrowheads="1"/>
            </p:cNvSpPr>
            <p:nvPr/>
          </p:nvSpPr>
          <p:spPr bwMode="auto">
            <a:xfrm>
              <a:off x="1563695" y="2637706"/>
              <a:ext cx="1578905" cy="3699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GB" b="1" dirty="0">
                  <a:latin typeface="+mj-lt"/>
                  <a:ea typeface="ＭＳ Ｐゴシック" charset="0"/>
                </a:rPr>
                <a:t>Their Structure</a:t>
              </a:r>
            </a:p>
          </p:txBody>
        </p:sp>
      </p:grpSp>
      <p:sp>
        <p:nvSpPr>
          <p:cNvPr id="94236" name="Text Box 28"/>
          <p:cNvSpPr txBox="1">
            <a:spLocks noChangeArrowheads="1"/>
          </p:cNvSpPr>
          <p:nvPr/>
        </p:nvSpPr>
        <p:spPr bwMode="auto">
          <a:xfrm>
            <a:off x="5682520" y="4031820"/>
            <a:ext cx="184547" cy="300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GB" sz="1350" b="1" dirty="0">
              <a:solidFill>
                <a:srgbClr val="FC043F"/>
              </a:solidFill>
              <a:latin typeface="+mj-lt"/>
              <a:ea typeface="ＭＳ Ｐゴシック" charset="0"/>
            </a:endParaRPr>
          </a:p>
        </p:txBody>
      </p:sp>
      <p:sp>
        <p:nvSpPr>
          <p:cNvPr id="2" name="標題 1"/>
          <p:cNvSpPr>
            <a:spLocks noGrp="1"/>
          </p:cNvSpPr>
          <p:nvPr>
            <p:ph type="title"/>
          </p:nvPr>
        </p:nvSpPr>
        <p:spPr/>
        <p:txBody>
          <a:bodyPr>
            <a:normAutofit/>
          </a:bodyPr>
          <a:lstStyle/>
          <a:p>
            <a:pPr>
              <a:defRPr/>
            </a:pPr>
            <a:r>
              <a:rPr lang="en-GB" altLang="zh-TW" sz="3600" dirty="0">
                <a:ea typeface="ＭＳ Ｐゴシック" charset="0"/>
              </a:rPr>
              <a:t>How Can We Compare Sequences ?</a:t>
            </a:r>
            <a:endParaRPr kumimoji="1" lang="zh-TW" altLang="en-US" sz="3600" dirty="0"/>
          </a:p>
        </p:txBody>
      </p:sp>
      <p:sp>
        <p:nvSpPr>
          <p:cNvPr id="4" name="Content Placeholder 3">
            <a:extLst>
              <a:ext uri="{FF2B5EF4-FFF2-40B4-BE49-F238E27FC236}">
                <a16:creationId xmlns:a16="http://schemas.microsoft.com/office/drawing/2014/main" id="{AAF4F5A6-FC18-B941-830A-ED4A8507936E}"/>
              </a:ext>
            </a:extLst>
          </p:cNvPr>
          <p:cNvSpPr>
            <a:spLocks noGrp="1"/>
          </p:cNvSpPr>
          <p:nvPr>
            <p:ph idx="1"/>
          </p:nvPr>
        </p:nvSpPr>
        <p:spPr>
          <a:xfrm>
            <a:off x="628650" y="1825625"/>
            <a:ext cx="7886700" cy="650876"/>
          </a:xfrm>
        </p:spPr>
        <p:txBody>
          <a:bodyPr/>
          <a:lstStyle/>
          <a:p>
            <a:r>
              <a:rPr lang="en-GB" sz="2400" dirty="0">
                <a:latin typeface="+mj-lt"/>
                <a:ea typeface="ＭＳ Ｐゴシック" charset="0"/>
              </a:rPr>
              <a:t>To Compare Two Sequences, We need:</a:t>
            </a:r>
          </a:p>
        </p:txBody>
      </p:sp>
      <p:sp>
        <p:nvSpPr>
          <p:cNvPr id="17" name="文字方塊 16"/>
          <p:cNvSpPr txBox="1"/>
          <p:nvPr/>
        </p:nvSpPr>
        <p:spPr>
          <a:xfrm>
            <a:off x="6851392" y="6589710"/>
            <a:ext cx="2296206" cy="276999"/>
          </a:xfrm>
          <a:prstGeom prst="rect">
            <a:avLst/>
          </a:prstGeom>
          <a:noFill/>
        </p:spPr>
        <p:txBody>
          <a:bodyPr wrap="none" rtlCol="0">
            <a:spAutoFit/>
          </a:bodyPr>
          <a:lstStyle/>
          <a:p>
            <a:pPr algn="r"/>
            <a:r>
              <a:rPr kumimoji="1" lang="en-US" altLang="zh-TW" sz="1200" dirty="0">
                <a:latin typeface="+mj-lt"/>
              </a:rPr>
              <a:t>Adapted from  Cedric </a:t>
            </a:r>
            <a:r>
              <a:rPr kumimoji="1" lang="en-US" altLang="zh-TW" sz="1200" dirty="0" err="1">
                <a:latin typeface="+mj-lt"/>
              </a:rPr>
              <a:t>Notredame</a:t>
            </a:r>
            <a:endParaRPr kumimoji="1" lang="zh-TW" altLang="en-US" sz="1200" dirty="0">
              <a:latin typeface="+mj-lt"/>
            </a:endParaRPr>
          </a:p>
        </p:txBody>
      </p:sp>
      <p:sp>
        <p:nvSpPr>
          <p:cNvPr id="5" name="Rectangle 4">
            <a:extLst>
              <a:ext uri="{FF2B5EF4-FFF2-40B4-BE49-F238E27FC236}">
                <a16:creationId xmlns:a16="http://schemas.microsoft.com/office/drawing/2014/main" id="{C0A720DC-9E7F-FD4E-87EF-AA8BF3A4628D}"/>
              </a:ext>
            </a:extLst>
          </p:cNvPr>
          <p:cNvSpPr/>
          <p:nvPr/>
        </p:nvSpPr>
        <p:spPr>
          <a:xfrm rot="20123306">
            <a:off x="2266268" y="4039469"/>
            <a:ext cx="4611463" cy="584775"/>
          </a:xfrm>
          <a:prstGeom prst="rect">
            <a:avLst/>
          </a:prstGeom>
        </p:spPr>
        <p:txBody>
          <a:bodyPr wrap="square">
            <a:spAutoFit/>
          </a:bodyPr>
          <a:lstStyle/>
          <a:p>
            <a:pPr>
              <a:defRPr/>
            </a:pPr>
            <a:r>
              <a:rPr lang="en-GB" sz="3200" b="1" dirty="0">
                <a:solidFill>
                  <a:srgbClr val="FC043F"/>
                </a:solidFill>
                <a:ea typeface="ＭＳ Ｐゴシック" charset="0"/>
              </a:rPr>
              <a:t> We Do Not Have Them !!!</a:t>
            </a:r>
          </a:p>
        </p:txBody>
      </p:sp>
    </p:spTree>
    <p:extLst>
      <p:ext uri="{BB962C8B-B14F-4D97-AF65-F5344CB8AC3E}">
        <p14:creationId xmlns:p14="http://schemas.microsoft.com/office/powerpoint/2010/main" val="7174245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2CCB-5EC1-B44E-89F8-9F2140402BA1}"/>
              </a:ext>
            </a:extLst>
          </p:cNvPr>
          <p:cNvSpPr>
            <a:spLocks noGrp="1"/>
          </p:cNvSpPr>
          <p:nvPr>
            <p:ph type="title"/>
          </p:nvPr>
        </p:nvSpPr>
        <p:spPr/>
        <p:txBody>
          <a:bodyPr/>
          <a:lstStyle/>
          <a:p>
            <a:r>
              <a:rPr lang="en-US" sz="3600" dirty="0">
                <a:cs typeface="Gill Sans MT"/>
              </a:rPr>
              <a:t>General approach to pairwise alignment</a:t>
            </a:r>
            <a:endParaRPr lang="en-US" dirty="0"/>
          </a:p>
        </p:txBody>
      </p:sp>
      <p:sp>
        <p:nvSpPr>
          <p:cNvPr id="3" name="Content Placeholder 2">
            <a:extLst>
              <a:ext uri="{FF2B5EF4-FFF2-40B4-BE49-F238E27FC236}">
                <a16:creationId xmlns:a16="http://schemas.microsoft.com/office/drawing/2014/main" id="{66570D4E-2BC9-4B41-AAEF-C495F1E8A6F5}"/>
              </a:ext>
            </a:extLst>
          </p:cNvPr>
          <p:cNvSpPr>
            <a:spLocks noGrp="1"/>
          </p:cNvSpPr>
          <p:nvPr>
            <p:ph idx="1"/>
          </p:nvPr>
        </p:nvSpPr>
        <p:spPr/>
        <p:txBody>
          <a:bodyPr/>
          <a:lstStyle/>
          <a:p>
            <a:pPr marL="457200" indent="-457200">
              <a:buFont typeface="+mj-lt"/>
              <a:buAutoNum type="arabicPeriod"/>
            </a:pPr>
            <a:r>
              <a:rPr lang="en-US" dirty="0">
                <a:cs typeface="Gill Sans MT"/>
              </a:rPr>
              <a:t>Choose two sequences</a:t>
            </a:r>
          </a:p>
          <a:p>
            <a:pPr marL="457200" indent="-457200">
              <a:buFont typeface="+mj-lt"/>
              <a:buAutoNum type="arabicPeriod"/>
            </a:pPr>
            <a:r>
              <a:rPr lang="en-US" dirty="0">
                <a:cs typeface="Gill Sans MT"/>
              </a:rPr>
              <a:t>Select an algorithm that generates a score</a:t>
            </a:r>
          </a:p>
          <a:p>
            <a:pPr marL="457200" indent="-457200">
              <a:buFont typeface="+mj-lt"/>
              <a:buAutoNum type="arabicPeriod"/>
            </a:pPr>
            <a:r>
              <a:rPr lang="en-US" dirty="0">
                <a:cs typeface="Gill Sans MT"/>
              </a:rPr>
              <a:t>Allow gaps (insertions, deletions)</a:t>
            </a:r>
          </a:p>
          <a:p>
            <a:pPr marL="457200" indent="-457200">
              <a:buFont typeface="+mj-lt"/>
              <a:buAutoNum type="arabicPeriod"/>
            </a:pPr>
            <a:r>
              <a:rPr lang="en-US" dirty="0">
                <a:cs typeface="Gill Sans MT"/>
              </a:rPr>
              <a:t>Score reflects degree of similarity</a:t>
            </a:r>
          </a:p>
          <a:p>
            <a:pPr marL="457200" indent="-457200">
              <a:buFont typeface="+mj-lt"/>
              <a:buAutoNum type="arabicPeriod"/>
            </a:pPr>
            <a:r>
              <a:rPr lang="en-US" dirty="0">
                <a:cs typeface="Gill Sans MT"/>
              </a:rPr>
              <a:t>Alignments can be global or local</a:t>
            </a:r>
          </a:p>
          <a:p>
            <a:pPr marL="457200" indent="-457200">
              <a:buFont typeface="+mj-lt"/>
              <a:buAutoNum type="arabicPeriod"/>
            </a:pPr>
            <a:r>
              <a:rPr lang="en-US" dirty="0">
                <a:cs typeface="Gill Sans MT"/>
              </a:rPr>
              <a:t>Estimate probability that the alignment occurred by chance</a:t>
            </a:r>
          </a:p>
        </p:txBody>
      </p:sp>
      <p:sp>
        <p:nvSpPr>
          <p:cNvPr id="7" name="TextBox 6">
            <a:extLst>
              <a:ext uri="{FF2B5EF4-FFF2-40B4-BE49-F238E27FC236}">
                <a16:creationId xmlns:a16="http://schemas.microsoft.com/office/drawing/2014/main" id="{B11DDECF-E22C-5C45-8A1C-1464702565B2}"/>
              </a:ext>
            </a:extLst>
          </p:cNvPr>
          <p:cNvSpPr txBox="1"/>
          <p:nvPr/>
        </p:nvSpPr>
        <p:spPr>
          <a:xfrm>
            <a:off x="0" y="6488668"/>
            <a:ext cx="1001749" cy="369332"/>
          </a:xfrm>
          <a:prstGeom prst="rect">
            <a:avLst/>
          </a:prstGeom>
          <a:noFill/>
        </p:spPr>
        <p:txBody>
          <a:bodyPr wrap="none" rtlCol="0">
            <a:spAutoFit/>
          </a:bodyPr>
          <a:lstStyle/>
          <a:p>
            <a:r>
              <a:rPr lang="en-US" dirty="0">
                <a:solidFill>
                  <a:schemeClr val="bg1">
                    <a:lumMod val="50000"/>
                  </a:schemeClr>
                </a:solidFill>
              </a:rPr>
              <a:t>B&amp;FG 3e</a:t>
            </a:r>
          </a:p>
        </p:txBody>
      </p:sp>
    </p:spTree>
    <p:extLst>
      <p:ext uri="{BB962C8B-B14F-4D97-AF65-F5344CB8AC3E}">
        <p14:creationId xmlns:p14="http://schemas.microsoft.com/office/powerpoint/2010/main" val="2629036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BE8F-CB18-BD4D-BB74-9189AA020F0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B2B6288-EEE1-364D-B8F7-A88F4B338832}"/>
              </a:ext>
            </a:extLst>
          </p:cNvPr>
          <p:cNvSpPr>
            <a:spLocks noGrp="1"/>
          </p:cNvSpPr>
          <p:nvPr>
            <p:ph idx="1"/>
          </p:nvPr>
        </p:nvSpPr>
        <p:spPr/>
        <p:txBody>
          <a:bodyPr>
            <a:normAutofit/>
          </a:bodyPr>
          <a:lstStyle/>
          <a:p>
            <a:r>
              <a:rPr lang="en-US" sz="2800" dirty="0"/>
              <a:t>Slides are mainly based on </a:t>
            </a:r>
          </a:p>
          <a:p>
            <a:pPr lvl="1">
              <a:lnSpc>
                <a:spcPct val="100000"/>
              </a:lnSpc>
            </a:pPr>
            <a:r>
              <a:rPr lang="en-US" sz="2400" dirty="0">
                <a:solidFill>
                  <a:schemeClr val="tx1">
                    <a:lumMod val="75000"/>
                    <a:lumOff val="25000"/>
                  </a:schemeClr>
                </a:solidFill>
              </a:rPr>
              <a:t>B&amp;FG 3e</a:t>
            </a:r>
          </a:p>
          <a:p>
            <a:pPr lvl="2">
              <a:lnSpc>
                <a:spcPct val="100000"/>
              </a:lnSpc>
            </a:pPr>
            <a:r>
              <a:rPr lang="en-US" sz="2000" dirty="0">
                <a:solidFill>
                  <a:schemeClr val="tx1">
                    <a:lumMod val="75000"/>
                    <a:lumOff val="25000"/>
                  </a:schemeClr>
                </a:solidFill>
              </a:rPr>
              <a:t>Bioinformatics and Functional Genomics 3rd Edition by Jonathan Pevsner</a:t>
            </a:r>
          </a:p>
          <a:p>
            <a:pPr lvl="2">
              <a:lnSpc>
                <a:spcPct val="100000"/>
              </a:lnSpc>
            </a:pPr>
            <a:r>
              <a:rPr lang="en-US" sz="20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http://www.bioinfbook.org/php/powerpoints</a:t>
            </a:r>
            <a:endParaRPr lang="en-US" sz="2000" dirty="0">
              <a:solidFill>
                <a:schemeClr val="tx1">
                  <a:lumMod val="75000"/>
                  <a:lumOff val="25000"/>
                </a:schemeClr>
              </a:solidFill>
            </a:endParaRPr>
          </a:p>
          <a:p>
            <a:pPr lvl="1">
              <a:lnSpc>
                <a:spcPct val="100000"/>
              </a:lnSpc>
            </a:pPr>
            <a:r>
              <a:rPr kumimoji="1" lang="en-US" altLang="zh-TW" sz="2400" dirty="0">
                <a:solidFill>
                  <a:schemeClr val="tx1">
                    <a:lumMod val="75000"/>
                    <a:lumOff val="25000"/>
                  </a:schemeClr>
                </a:solidFill>
              </a:rPr>
              <a:t>Adapted from Cedric Notredame</a:t>
            </a:r>
          </a:p>
          <a:p>
            <a:pPr lvl="2">
              <a:lnSpc>
                <a:spcPct val="100000"/>
              </a:lnSpc>
            </a:pPr>
            <a:r>
              <a:rPr kumimoji="1" lang="en-US" altLang="zh-TW" sz="2000" dirty="0">
                <a:solidFill>
                  <a:schemeClr val="tx1">
                    <a:lumMod val="75000"/>
                    <a:lumOff val="25000"/>
                  </a:schemeClr>
                </a:solidFill>
              </a:rPr>
              <a:t>Principal Investigator, Centre For Genomic Regulation, Barcelona</a:t>
            </a:r>
          </a:p>
          <a:p>
            <a:pPr lvl="2">
              <a:lnSpc>
                <a:spcPct val="100000"/>
              </a:lnSpc>
            </a:pPr>
            <a:r>
              <a:rPr kumimoji="1" lang="en-US" altLang="zh-TW" sz="20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http://www.tcoffee.org/Courses/Exercises/index.html</a:t>
            </a:r>
            <a:endParaRPr kumimoji="1" lang="en-US" altLang="zh-TW" sz="2000" dirty="0">
              <a:solidFill>
                <a:schemeClr val="tx1">
                  <a:lumMod val="75000"/>
                  <a:lumOff val="25000"/>
                </a:schemeClr>
              </a:solidFill>
            </a:endParaRPr>
          </a:p>
        </p:txBody>
      </p:sp>
    </p:spTree>
    <p:extLst>
      <p:ext uri="{BB962C8B-B14F-4D97-AF65-F5344CB8AC3E}">
        <p14:creationId xmlns:p14="http://schemas.microsoft.com/office/powerpoint/2010/main" val="3282740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nSpc>
                <a:spcPct val="100000"/>
              </a:lnSpc>
            </a:pPr>
            <a:r>
              <a:rPr kumimoji="1" lang="en-US" altLang="zh-TW" dirty="0"/>
              <a:t>Measures of the distance</a:t>
            </a:r>
            <a:endParaRPr kumimoji="1" lang="zh-TW" altLang="en-US" dirty="0"/>
          </a:p>
        </p:txBody>
      </p:sp>
      <p:sp>
        <p:nvSpPr>
          <p:cNvPr id="3" name="內容版面配置區 2"/>
          <p:cNvSpPr>
            <a:spLocks noGrp="1"/>
          </p:cNvSpPr>
          <p:nvPr>
            <p:ph idx="1"/>
          </p:nvPr>
        </p:nvSpPr>
        <p:spPr/>
        <p:txBody>
          <a:bodyPr>
            <a:normAutofit/>
          </a:bodyPr>
          <a:lstStyle/>
          <a:p>
            <a:r>
              <a:rPr kumimoji="1" lang="en-US" altLang="zh-TW" sz="2800" dirty="0"/>
              <a:t>Hamming distance</a:t>
            </a:r>
          </a:p>
          <a:p>
            <a:pPr lvl="1">
              <a:lnSpc>
                <a:spcPct val="100000"/>
              </a:lnSpc>
            </a:pPr>
            <a:r>
              <a:rPr kumimoji="1" lang="en-US" altLang="zh-TW" sz="2400" dirty="0" err="1"/>
              <a:t>agtc</a:t>
            </a:r>
            <a:endParaRPr kumimoji="1" lang="en-US" altLang="zh-TW" sz="2400" dirty="0"/>
          </a:p>
          <a:p>
            <a:pPr lvl="1">
              <a:lnSpc>
                <a:spcPct val="100000"/>
              </a:lnSpc>
            </a:pPr>
            <a:r>
              <a:rPr kumimoji="1" lang="en-US" altLang="zh-TW" sz="2400" dirty="0" err="1"/>
              <a:t>cgta</a:t>
            </a:r>
            <a:endParaRPr kumimoji="1" lang="en-US" altLang="zh-TW" sz="2400" dirty="0"/>
          </a:p>
          <a:p>
            <a:r>
              <a:rPr kumimoji="1" lang="en-US" altLang="zh-TW" sz="2800" dirty="0"/>
              <a:t>Edit distance (</a:t>
            </a:r>
            <a:r>
              <a:rPr kumimoji="1" lang="en-US" altLang="zh-TW" sz="2800" dirty="0" err="1"/>
              <a:t>Levenshtein</a:t>
            </a:r>
            <a:r>
              <a:rPr kumimoji="1" lang="en-US" altLang="zh-TW" sz="2800" dirty="0"/>
              <a:t>)</a:t>
            </a:r>
          </a:p>
          <a:p>
            <a:pPr lvl="1">
              <a:lnSpc>
                <a:spcPct val="100000"/>
              </a:lnSpc>
            </a:pPr>
            <a:r>
              <a:rPr kumimoji="1" lang="en-US" altLang="zh-TW" sz="2400" dirty="0"/>
              <a:t>ag-</a:t>
            </a:r>
            <a:r>
              <a:rPr kumimoji="1" lang="en-US" altLang="zh-TW" sz="2400" dirty="0" err="1"/>
              <a:t>tcc</a:t>
            </a:r>
            <a:endParaRPr kumimoji="1" lang="en-US" altLang="zh-TW" sz="2400" dirty="0"/>
          </a:p>
          <a:p>
            <a:pPr lvl="1">
              <a:lnSpc>
                <a:spcPct val="100000"/>
              </a:lnSpc>
            </a:pPr>
            <a:r>
              <a:rPr kumimoji="1" lang="en-US" altLang="zh-TW" sz="2400" dirty="0" err="1"/>
              <a:t>cgctca</a:t>
            </a:r>
            <a:endParaRPr kumimoji="1" lang="zh-TW" altLang="en-US" sz="2400" dirty="0"/>
          </a:p>
        </p:txBody>
      </p:sp>
    </p:spTree>
    <p:extLst>
      <p:ext uri="{BB962C8B-B14F-4D97-AF65-F5344CB8AC3E}">
        <p14:creationId xmlns:p14="http://schemas.microsoft.com/office/powerpoint/2010/main" val="616474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3C69C2-C7BB-F04B-B25C-F5E49E01FA56}"/>
              </a:ext>
            </a:extLst>
          </p:cNvPr>
          <p:cNvSpPr>
            <a:spLocks noGrp="1"/>
          </p:cNvSpPr>
          <p:nvPr>
            <p:ph type="ctrTitle"/>
          </p:nvPr>
        </p:nvSpPr>
        <p:spPr/>
        <p:txBody>
          <a:bodyPr/>
          <a:lstStyle/>
          <a:p>
            <a:r>
              <a:rPr lang="en-US" dirty="0"/>
              <a:t>Substitution Matrix</a:t>
            </a:r>
          </a:p>
        </p:txBody>
      </p:sp>
      <p:sp>
        <p:nvSpPr>
          <p:cNvPr id="2" name="Subtitle 1">
            <a:extLst>
              <a:ext uri="{FF2B5EF4-FFF2-40B4-BE49-F238E27FC236}">
                <a16:creationId xmlns:a16="http://schemas.microsoft.com/office/drawing/2014/main" id="{36C37243-E3CE-1847-9F33-5CB7C0F914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8624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GB" altLang="zh-TW" sz="3600" dirty="0">
                <a:ea typeface="ＭＳ Ｐゴシック" charset="0"/>
              </a:rPr>
              <a:t>How Can We Compare Sequences ?</a:t>
            </a:r>
            <a:endParaRPr kumimoji="1" lang="zh-TW" altLang="en-US" sz="3600" dirty="0"/>
          </a:p>
        </p:txBody>
      </p:sp>
      <p:sp>
        <p:nvSpPr>
          <p:cNvPr id="3" name="Content Placeholder 2">
            <a:extLst>
              <a:ext uri="{FF2B5EF4-FFF2-40B4-BE49-F238E27FC236}">
                <a16:creationId xmlns:a16="http://schemas.microsoft.com/office/drawing/2014/main" id="{00A3AFD9-DD87-9F4E-AA3A-FA45ABF1D013}"/>
              </a:ext>
            </a:extLst>
          </p:cNvPr>
          <p:cNvSpPr>
            <a:spLocks noGrp="1"/>
          </p:cNvSpPr>
          <p:nvPr>
            <p:ph idx="1"/>
          </p:nvPr>
        </p:nvSpPr>
        <p:spPr/>
        <p:txBody>
          <a:bodyPr>
            <a:normAutofit/>
          </a:bodyPr>
          <a:lstStyle/>
          <a:p>
            <a:r>
              <a:rPr lang="en-GB" sz="2400" dirty="0">
                <a:latin typeface="+mj-lt"/>
                <a:ea typeface="ＭＳ Ｐゴシック" charset="0"/>
              </a:rPr>
              <a:t>To Compare Sequences, We need to Compare Residues</a:t>
            </a:r>
          </a:p>
          <a:p>
            <a:r>
              <a:rPr lang="en-GB" altLang="zh-TW" sz="2400" dirty="0">
                <a:latin typeface="+mj-lt"/>
              </a:rPr>
              <a:t>We Need to Know How Much it </a:t>
            </a:r>
            <a:r>
              <a:rPr lang="en-GB" altLang="zh-TW" sz="2400" dirty="0">
                <a:solidFill>
                  <a:srgbClr val="EB152E"/>
                </a:solidFill>
                <a:latin typeface="+mj-lt"/>
              </a:rPr>
              <a:t>COSTS </a:t>
            </a:r>
            <a:r>
              <a:rPr lang="en-GB" altLang="zh-TW" sz="2400" dirty="0">
                <a:latin typeface="+mj-lt"/>
              </a:rPr>
              <a:t>to </a:t>
            </a:r>
            <a:r>
              <a:rPr lang="en-GB" altLang="zh-TW" sz="2400" dirty="0">
                <a:solidFill>
                  <a:srgbClr val="EB152E"/>
                </a:solidFill>
                <a:latin typeface="+mj-lt"/>
              </a:rPr>
              <a:t>SUBSTITUTE</a:t>
            </a:r>
          </a:p>
          <a:p>
            <a:pPr lvl="1">
              <a:lnSpc>
                <a:spcPct val="100000"/>
              </a:lnSpc>
            </a:pPr>
            <a:r>
              <a:rPr lang="en-GB" altLang="zh-TW" sz="2100" dirty="0">
                <a:latin typeface="+mj-lt"/>
              </a:rPr>
              <a:t>an Alanine into an Isoleucine</a:t>
            </a:r>
          </a:p>
          <a:p>
            <a:pPr lvl="1">
              <a:lnSpc>
                <a:spcPct val="100000"/>
              </a:lnSpc>
            </a:pPr>
            <a:r>
              <a:rPr lang="en-GB" altLang="zh-TW" sz="2100" dirty="0">
                <a:latin typeface="+mj-lt"/>
              </a:rPr>
              <a:t>a Tryptophan into a Glycine</a:t>
            </a:r>
          </a:p>
          <a:p>
            <a:r>
              <a:rPr lang="en-GB" sz="2400" dirty="0">
                <a:latin typeface="+mj-lt"/>
                <a:ea typeface="ＭＳ Ｐゴシック" charset="0"/>
              </a:rPr>
              <a:t>The table that contains the costs for all the possible substitutions is called the </a:t>
            </a:r>
            <a:r>
              <a:rPr lang="en-GB" sz="2400" dirty="0">
                <a:solidFill>
                  <a:srgbClr val="EB152E"/>
                </a:solidFill>
                <a:latin typeface="+mj-lt"/>
                <a:ea typeface="ＭＳ Ｐゴシック" charset="0"/>
              </a:rPr>
              <a:t>SUBSTITUTION MATRIX</a:t>
            </a:r>
          </a:p>
        </p:txBody>
      </p:sp>
      <p:sp>
        <p:nvSpPr>
          <p:cNvPr id="11" name="文字方塊 10"/>
          <p:cNvSpPr txBox="1"/>
          <p:nvPr/>
        </p:nvSpPr>
        <p:spPr>
          <a:xfrm>
            <a:off x="6851392" y="6589710"/>
            <a:ext cx="2296206" cy="276999"/>
          </a:xfrm>
          <a:prstGeom prst="rect">
            <a:avLst/>
          </a:prstGeom>
          <a:noFill/>
        </p:spPr>
        <p:txBody>
          <a:bodyPr wrap="none" rtlCol="0">
            <a:spAutoFit/>
          </a:bodyPr>
          <a:lstStyle/>
          <a:p>
            <a:pPr algn="r"/>
            <a:r>
              <a:rPr kumimoji="1" lang="en-US" altLang="zh-TW" sz="1200" dirty="0">
                <a:latin typeface="+mj-lt"/>
              </a:rPr>
              <a:t>Adapted from  Cedric </a:t>
            </a:r>
            <a:r>
              <a:rPr kumimoji="1" lang="en-US" altLang="zh-TW" sz="1200" dirty="0" err="1">
                <a:latin typeface="+mj-lt"/>
              </a:rPr>
              <a:t>Notredame</a:t>
            </a:r>
            <a:endParaRPr kumimoji="1" lang="zh-TW" altLang="en-US" sz="1200" dirty="0">
              <a:latin typeface="+mj-lt"/>
            </a:endParaRPr>
          </a:p>
        </p:txBody>
      </p:sp>
    </p:spTree>
    <p:extLst>
      <p:ext uri="{BB962C8B-B14F-4D97-AF65-F5344CB8AC3E}">
        <p14:creationId xmlns:p14="http://schemas.microsoft.com/office/powerpoint/2010/main" val="178175541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0"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381934" y="2361008"/>
            <a:ext cx="6100689" cy="2846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57" name="Rectangle 53"/>
          <p:cNvSpPr>
            <a:spLocks noChangeArrowheads="1"/>
          </p:cNvSpPr>
          <p:nvPr/>
        </p:nvSpPr>
        <p:spPr bwMode="auto">
          <a:xfrm>
            <a:off x="849630" y="5558116"/>
            <a:ext cx="57150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GB" dirty="0">
                <a:ea typeface="ＭＳ Ｐゴシック" charset="0"/>
              </a:rPr>
              <a:t>But we do not know enough about Evolution and Structure.</a:t>
            </a:r>
          </a:p>
        </p:txBody>
      </p:sp>
      <p:sp>
        <p:nvSpPr>
          <p:cNvPr id="98358" name="Rectangle 54"/>
          <p:cNvSpPr>
            <a:spLocks noChangeArrowheads="1"/>
          </p:cNvSpPr>
          <p:nvPr/>
        </p:nvSpPr>
        <p:spPr bwMode="auto">
          <a:xfrm>
            <a:off x="849630" y="6096000"/>
            <a:ext cx="278358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GB" dirty="0">
                <a:ea typeface="ＭＳ Ｐゴシック" charset="0"/>
              </a:rPr>
              <a:t>Using Data works better. </a:t>
            </a:r>
          </a:p>
        </p:txBody>
      </p:sp>
      <p:sp>
        <p:nvSpPr>
          <p:cNvPr id="2" name="標題 1"/>
          <p:cNvSpPr>
            <a:spLocks noGrp="1"/>
          </p:cNvSpPr>
          <p:nvPr>
            <p:ph type="title"/>
          </p:nvPr>
        </p:nvSpPr>
        <p:spPr/>
        <p:txBody>
          <a:bodyPr>
            <a:normAutofit/>
          </a:bodyPr>
          <a:lstStyle/>
          <a:p>
            <a:pPr>
              <a:defRPr/>
            </a:pPr>
            <a:r>
              <a:rPr lang="en-GB" altLang="zh-TW" sz="3600" dirty="0">
                <a:ea typeface="ＭＳ Ｐゴシック" charset="0"/>
              </a:rPr>
              <a:t>How Can We Compare Sequences ?</a:t>
            </a:r>
            <a:endParaRPr kumimoji="1" lang="zh-TW" altLang="en-US" sz="3600" dirty="0"/>
          </a:p>
        </p:txBody>
      </p:sp>
      <p:sp>
        <p:nvSpPr>
          <p:cNvPr id="3" name="Content Placeholder 2">
            <a:extLst>
              <a:ext uri="{FF2B5EF4-FFF2-40B4-BE49-F238E27FC236}">
                <a16:creationId xmlns:a16="http://schemas.microsoft.com/office/drawing/2014/main" id="{C93F25EF-7067-5749-97FA-410C5DC57D85}"/>
              </a:ext>
            </a:extLst>
          </p:cNvPr>
          <p:cNvSpPr>
            <a:spLocks noGrp="1"/>
          </p:cNvSpPr>
          <p:nvPr>
            <p:ph idx="1"/>
          </p:nvPr>
        </p:nvSpPr>
        <p:spPr/>
        <p:txBody>
          <a:bodyPr/>
          <a:lstStyle/>
          <a:p>
            <a:r>
              <a:rPr lang="en-GB" sz="2400" dirty="0">
                <a:ea typeface="ＭＳ Ｐゴシック" charset="0"/>
              </a:rPr>
              <a:t>Using Knowledge Could Work</a:t>
            </a:r>
          </a:p>
        </p:txBody>
      </p:sp>
      <p:sp>
        <p:nvSpPr>
          <p:cNvPr id="55" name="文字方塊 54"/>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145130294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357"/>
                                        </p:tgtEl>
                                        <p:attrNameLst>
                                          <p:attrName>style.visibility</p:attrName>
                                        </p:attrNameLst>
                                      </p:cBhvr>
                                      <p:to>
                                        <p:strVal val="visible"/>
                                      </p:to>
                                    </p:set>
                                    <p:anim calcmode="lin" valueType="num">
                                      <p:cBhvr additive="base">
                                        <p:cTn id="7" dur="500" fill="hold"/>
                                        <p:tgtEl>
                                          <p:spTgt spid="98357"/>
                                        </p:tgtEl>
                                        <p:attrNameLst>
                                          <p:attrName>ppt_x</p:attrName>
                                        </p:attrNameLst>
                                      </p:cBhvr>
                                      <p:tavLst>
                                        <p:tav tm="0">
                                          <p:val>
                                            <p:strVal val="0-#ppt_w/2"/>
                                          </p:val>
                                        </p:tav>
                                        <p:tav tm="100000">
                                          <p:val>
                                            <p:strVal val="#ppt_x"/>
                                          </p:val>
                                        </p:tav>
                                      </p:tavLst>
                                    </p:anim>
                                    <p:anim calcmode="lin" valueType="num">
                                      <p:cBhvr additive="base">
                                        <p:cTn id="8" dur="500" fill="hold"/>
                                        <p:tgtEl>
                                          <p:spTgt spid="9835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8358"/>
                                        </p:tgtEl>
                                        <p:attrNameLst>
                                          <p:attrName>style.visibility</p:attrName>
                                        </p:attrNameLst>
                                      </p:cBhvr>
                                      <p:to>
                                        <p:strVal val="visible"/>
                                      </p:to>
                                    </p:set>
                                    <p:anim calcmode="lin" valueType="num">
                                      <p:cBhvr additive="base">
                                        <p:cTn id="13" dur="500" fill="hold"/>
                                        <p:tgtEl>
                                          <p:spTgt spid="98358"/>
                                        </p:tgtEl>
                                        <p:attrNameLst>
                                          <p:attrName>ppt_x</p:attrName>
                                        </p:attrNameLst>
                                      </p:cBhvr>
                                      <p:tavLst>
                                        <p:tav tm="0">
                                          <p:val>
                                            <p:strVal val="1+#ppt_w/2"/>
                                          </p:val>
                                        </p:tav>
                                        <p:tav tm="100000">
                                          <p:val>
                                            <p:strVal val="#ppt_x"/>
                                          </p:val>
                                        </p:tav>
                                      </p:tavLst>
                                    </p:anim>
                                    <p:anim calcmode="lin" valueType="num">
                                      <p:cBhvr additive="base">
                                        <p:cTn id="14" dur="500" fill="hold"/>
                                        <p:tgtEl>
                                          <p:spTgt spid="983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57" grpId="0" autoUpdateAnimBg="0"/>
      <p:bldP spid="9835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3" name="Group 17"/>
          <p:cNvGrpSpPr>
            <a:grpSpLocks/>
          </p:cNvGrpSpPr>
          <p:nvPr/>
        </p:nvGrpSpPr>
        <p:grpSpPr bwMode="auto">
          <a:xfrm>
            <a:off x="332015" y="2193473"/>
            <a:ext cx="4036219" cy="3570524"/>
            <a:chOff x="450" y="1188"/>
            <a:chExt cx="3420" cy="3410"/>
          </a:xfrm>
        </p:grpSpPr>
        <p:pic>
          <p:nvPicPr>
            <p:cNvPr id="35861" name="Picture 18" descr="pam250m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 y="1188"/>
              <a:ext cx="3420" cy="3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47" name="Rectangle 19"/>
            <p:cNvSpPr>
              <a:spLocks noChangeArrowheads="1"/>
            </p:cNvSpPr>
            <p:nvPr/>
          </p:nvSpPr>
          <p:spPr bwMode="auto">
            <a:xfrm>
              <a:off x="3264" y="3999"/>
              <a:ext cx="150" cy="287"/>
            </a:xfrm>
            <a:prstGeom prst="rect">
              <a:avLst/>
            </a:prstGeom>
            <a:noFill/>
            <a:ln w="19050">
              <a:solidFill>
                <a:srgbClr val="FF7C8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350">
                <a:latin typeface="+mj-lt"/>
                <a:ea typeface="ＭＳ Ｐゴシック" charset="0"/>
              </a:endParaRPr>
            </a:p>
          </p:txBody>
        </p:sp>
        <p:sp>
          <p:nvSpPr>
            <p:cNvPr id="99348" name="Rectangle 20"/>
            <p:cNvSpPr>
              <a:spLocks noChangeArrowheads="1"/>
            </p:cNvSpPr>
            <p:nvPr/>
          </p:nvSpPr>
          <p:spPr bwMode="auto">
            <a:xfrm>
              <a:off x="2064" y="4311"/>
              <a:ext cx="150" cy="287"/>
            </a:xfrm>
            <a:prstGeom prst="rect">
              <a:avLst/>
            </a:prstGeom>
            <a:noFill/>
            <a:ln w="19050">
              <a:solidFill>
                <a:srgbClr val="FF7C8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350">
                <a:latin typeface="+mj-lt"/>
                <a:ea typeface="ＭＳ Ｐゴシック" charset="0"/>
              </a:endParaRPr>
            </a:p>
          </p:txBody>
        </p:sp>
        <p:sp>
          <p:nvSpPr>
            <p:cNvPr id="99349" name="Rectangle 21"/>
            <p:cNvSpPr>
              <a:spLocks noChangeArrowheads="1"/>
            </p:cNvSpPr>
            <p:nvPr/>
          </p:nvSpPr>
          <p:spPr bwMode="auto">
            <a:xfrm>
              <a:off x="3588" y="4305"/>
              <a:ext cx="132" cy="287"/>
            </a:xfrm>
            <a:prstGeom prst="rect">
              <a:avLst/>
            </a:prstGeom>
            <a:noFill/>
            <a:ln w="19050">
              <a:solidFill>
                <a:srgbClr val="FF7C8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350">
                <a:latin typeface="+mj-lt"/>
                <a:ea typeface="ＭＳ Ｐゴシック" charset="0"/>
              </a:endParaRPr>
            </a:p>
          </p:txBody>
        </p:sp>
        <p:sp>
          <p:nvSpPr>
            <p:cNvPr id="99350" name="Rectangle 22"/>
            <p:cNvSpPr>
              <a:spLocks noChangeArrowheads="1"/>
            </p:cNvSpPr>
            <p:nvPr/>
          </p:nvSpPr>
          <p:spPr bwMode="auto">
            <a:xfrm>
              <a:off x="2514" y="4311"/>
              <a:ext cx="150" cy="287"/>
            </a:xfrm>
            <a:prstGeom prst="rect">
              <a:avLst/>
            </a:prstGeom>
            <a:noFill/>
            <a:ln w="19050">
              <a:solidFill>
                <a:srgbClr val="FF7C8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350">
                <a:latin typeface="+mj-lt"/>
                <a:ea typeface="ＭＳ Ｐゴシック" charset="0"/>
              </a:endParaRPr>
            </a:p>
          </p:txBody>
        </p:sp>
        <p:sp>
          <p:nvSpPr>
            <p:cNvPr id="99351" name="Rectangle 23"/>
            <p:cNvSpPr>
              <a:spLocks noChangeArrowheads="1"/>
            </p:cNvSpPr>
            <p:nvPr/>
          </p:nvSpPr>
          <p:spPr bwMode="auto">
            <a:xfrm>
              <a:off x="1308" y="1971"/>
              <a:ext cx="150" cy="287"/>
            </a:xfrm>
            <a:prstGeom prst="rect">
              <a:avLst/>
            </a:prstGeom>
            <a:noFill/>
            <a:ln w="19050">
              <a:solidFill>
                <a:srgbClr val="FF7C8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350">
                <a:latin typeface="+mj-lt"/>
                <a:ea typeface="ＭＳ Ｐゴシック" charset="0"/>
              </a:endParaRPr>
            </a:p>
          </p:txBody>
        </p:sp>
      </p:grpSp>
      <p:sp>
        <p:nvSpPr>
          <p:cNvPr id="99357" name="AutoShape 29"/>
          <p:cNvSpPr>
            <a:spLocks noChangeArrowheads="1"/>
          </p:cNvSpPr>
          <p:nvPr/>
        </p:nvSpPr>
        <p:spPr bwMode="auto">
          <a:xfrm>
            <a:off x="3761015" y="2478926"/>
            <a:ext cx="2857500" cy="782537"/>
          </a:xfrm>
          <a:prstGeom prst="roundRect">
            <a:avLst>
              <a:gd name="adj" fmla="val 16667"/>
            </a:avLst>
          </a:prstGeom>
          <a:noFill/>
          <a:ln w="381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grpSp>
        <p:nvGrpSpPr>
          <p:cNvPr id="3" name="群組 2"/>
          <p:cNvGrpSpPr/>
          <p:nvPr/>
        </p:nvGrpSpPr>
        <p:grpSpPr>
          <a:xfrm>
            <a:off x="2446564" y="3242415"/>
            <a:ext cx="6697436" cy="2265759"/>
            <a:chOff x="3600450" y="3220643"/>
            <a:chExt cx="6697436" cy="2265759"/>
          </a:xfrm>
        </p:grpSpPr>
        <p:sp>
          <p:nvSpPr>
            <p:cNvPr id="99366" name="Line 38"/>
            <p:cNvSpPr>
              <a:spLocks noChangeShapeType="1"/>
            </p:cNvSpPr>
            <p:nvPr/>
          </p:nvSpPr>
          <p:spPr bwMode="auto">
            <a:xfrm flipV="1">
              <a:off x="4000500" y="3592117"/>
              <a:ext cx="1601391" cy="1894285"/>
            </a:xfrm>
            <a:prstGeom prst="line">
              <a:avLst/>
            </a:prstGeom>
            <a:noFill/>
            <a:ln w="38100">
              <a:solidFill>
                <a:srgbClr val="FFC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latin typeface="+mj-lt"/>
                <a:ea typeface="ＭＳ Ｐゴシック" charset="0"/>
              </a:endParaRPr>
            </a:p>
          </p:txBody>
        </p:sp>
        <p:sp>
          <p:nvSpPr>
            <p:cNvPr id="99361" name="Line 33"/>
            <p:cNvSpPr>
              <a:spLocks noChangeShapeType="1"/>
            </p:cNvSpPr>
            <p:nvPr/>
          </p:nvSpPr>
          <p:spPr bwMode="auto">
            <a:xfrm flipV="1">
              <a:off x="3600450" y="3592117"/>
              <a:ext cx="1977628" cy="1837135"/>
            </a:xfrm>
            <a:prstGeom prst="line">
              <a:avLst/>
            </a:prstGeom>
            <a:noFill/>
            <a:ln w="38100">
              <a:solidFill>
                <a:srgbClr val="FFC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latin typeface="+mj-lt"/>
                <a:ea typeface="ＭＳ Ｐゴシック" charset="0"/>
              </a:endParaRPr>
            </a:p>
          </p:txBody>
        </p:sp>
        <p:sp>
          <p:nvSpPr>
            <p:cNvPr id="99364" name="Rectangle 36"/>
            <p:cNvSpPr>
              <a:spLocks noChangeArrowheads="1"/>
            </p:cNvSpPr>
            <p:nvPr/>
          </p:nvSpPr>
          <p:spPr bwMode="auto">
            <a:xfrm>
              <a:off x="5657850" y="3220643"/>
              <a:ext cx="4640036"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GB" b="1" dirty="0">
                  <a:latin typeface="+mj-lt"/>
                  <a:ea typeface="ＭＳ Ｐゴシック" charset="0"/>
                </a:rPr>
                <a:t>Some Residues are Easier To mutate into other similar.</a:t>
              </a:r>
            </a:p>
          </p:txBody>
        </p:sp>
      </p:grpSp>
      <p:grpSp>
        <p:nvGrpSpPr>
          <p:cNvPr id="4" name="群組 3"/>
          <p:cNvGrpSpPr/>
          <p:nvPr/>
        </p:nvGrpSpPr>
        <p:grpSpPr>
          <a:xfrm>
            <a:off x="1532164" y="2182757"/>
            <a:ext cx="7143749" cy="3268267"/>
            <a:chOff x="2686050" y="2160985"/>
            <a:chExt cx="7143749" cy="3268267"/>
          </a:xfrm>
        </p:grpSpPr>
        <p:sp>
          <p:nvSpPr>
            <p:cNvPr id="99355" name="Line 27"/>
            <p:cNvSpPr>
              <a:spLocks noChangeShapeType="1"/>
            </p:cNvSpPr>
            <p:nvPr/>
          </p:nvSpPr>
          <p:spPr bwMode="auto">
            <a:xfrm flipV="1">
              <a:off x="5029201" y="2595563"/>
              <a:ext cx="548878" cy="2662238"/>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latin typeface="+mj-lt"/>
                <a:ea typeface="ＭＳ Ｐゴシック" charset="0"/>
              </a:endParaRPr>
            </a:p>
          </p:txBody>
        </p:sp>
        <p:sp>
          <p:nvSpPr>
            <p:cNvPr id="99356" name="Rectangle 28"/>
            <p:cNvSpPr>
              <a:spLocks noChangeArrowheads="1"/>
            </p:cNvSpPr>
            <p:nvPr/>
          </p:nvSpPr>
          <p:spPr bwMode="auto">
            <a:xfrm>
              <a:off x="5592366" y="2160985"/>
              <a:ext cx="4237433"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GB" b="1" dirty="0">
                  <a:latin typeface="+mj-lt"/>
                  <a:ea typeface="ＭＳ Ｐゴシック" charset="0"/>
                </a:rPr>
                <a:t>The Diagonal Indicates How Conserved a residue tends to be.</a:t>
              </a:r>
            </a:p>
            <a:p>
              <a:pPr>
                <a:defRPr/>
              </a:pPr>
              <a:r>
                <a:rPr lang="en-GB" b="1" dirty="0">
                  <a:latin typeface="+mj-lt"/>
                  <a:ea typeface="ＭＳ Ｐゴシック" charset="0"/>
                </a:rPr>
                <a:t>W is VERY Conserved</a:t>
              </a:r>
            </a:p>
          </p:txBody>
        </p:sp>
        <p:sp>
          <p:nvSpPr>
            <p:cNvPr id="99367" name="Line 39"/>
            <p:cNvSpPr>
              <a:spLocks noChangeShapeType="1"/>
            </p:cNvSpPr>
            <p:nvPr/>
          </p:nvSpPr>
          <p:spPr bwMode="auto">
            <a:xfrm flipV="1">
              <a:off x="5257800" y="2656286"/>
              <a:ext cx="320278" cy="2772966"/>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latin typeface="+mj-lt"/>
                <a:ea typeface="ＭＳ Ｐゴシック" charset="0"/>
              </a:endParaRPr>
            </a:p>
          </p:txBody>
        </p:sp>
        <p:sp>
          <p:nvSpPr>
            <p:cNvPr id="99370" name="Line 42"/>
            <p:cNvSpPr>
              <a:spLocks noChangeShapeType="1"/>
            </p:cNvSpPr>
            <p:nvPr/>
          </p:nvSpPr>
          <p:spPr bwMode="auto">
            <a:xfrm flipV="1">
              <a:off x="2686050" y="2553893"/>
              <a:ext cx="2881313" cy="58936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latin typeface="+mj-lt"/>
                <a:ea typeface="ＭＳ Ｐゴシック" charset="0"/>
              </a:endParaRPr>
            </a:p>
          </p:txBody>
        </p:sp>
      </p:grpSp>
      <p:sp>
        <p:nvSpPr>
          <p:cNvPr id="2" name="標題 1"/>
          <p:cNvSpPr>
            <a:spLocks noGrp="1"/>
          </p:cNvSpPr>
          <p:nvPr>
            <p:ph type="title"/>
          </p:nvPr>
        </p:nvSpPr>
        <p:spPr/>
        <p:txBody>
          <a:bodyPr>
            <a:noAutofit/>
          </a:bodyPr>
          <a:lstStyle/>
          <a:p>
            <a:pPr>
              <a:defRPr/>
            </a:pPr>
            <a:r>
              <a:rPr lang="en-GB" altLang="zh-TW" sz="3600" dirty="0">
                <a:ea typeface="ＭＳ Ｐゴシック" charset="0"/>
              </a:rPr>
              <a:t>Making a Substitution Matrix</a:t>
            </a:r>
            <a:endParaRPr kumimoji="1" lang="zh-TW" altLang="en-US" sz="3600" dirty="0"/>
          </a:p>
        </p:txBody>
      </p:sp>
      <p:sp>
        <p:nvSpPr>
          <p:cNvPr id="26" name="文字方塊 25"/>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4860017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C69C04-61DF-674D-BAAB-617C7F856AD2}"/>
              </a:ext>
            </a:extLst>
          </p:cNvPr>
          <p:cNvSpPr>
            <a:spLocks noGrp="1"/>
          </p:cNvSpPr>
          <p:nvPr>
            <p:ph type="ctrTitle"/>
          </p:nvPr>
        </p:nvSpPr>
        <p:spPr/>
        <p:txBody>
          <a:bodyPr/>
          <a:lstStyle/>
          <a:p>
            <a:r>
              <a:rPr lang="en-GB" sz="4800" dirty="0">
                <a:ea typeface="ＭＳ Ｐゴシック" charset="0"/>
              </a:rPr>
              <a:t>How to derive that matrix?</a:t>
            </a:r>
            <a:endParaRPr lang="en-US" dirty="0"/>
          </a:p>
        </p:txBody>
      </p:sp>
      <p:sp>
        <p:nvSpPr>
          <p:cNvPr id="2" name="Subtitle 1">
            <a:extLst>
              <a:ext uri="{FF2B5EF4-FFF2-40B4-BE49-F238E27FC236}">
                <a16:creationId xmlns:a16="http://schemas.microsoft.com/office/drawing/2014/main" id="{DFBFABFD-3229-0F40-B2FE-A1420A7B4D7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888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A018-2803-154C-BCCF-62DAB38FDA58}"/>
              </a:ext>
            </a:extLst>
          </p:cNvPr>
          <p:cNvSpPr>
            <a:spLocks noGrp="1"/>
          </p:cNvSpPr>
          <p:nvPr>
            <p:ph type="title"/>
          </p:nvPr>
        </p:nvSpPr>
        <p:spPr/>
        <p:txBody>
          <a:bodyPr/>
          <a:lstStyle/>
          <a:p>
            <a:r>
              <a:rPr lang="en-US" sz="3600" dirty="0">
                <a:cs typeface="Gill Sans MT"/>
              </a:rPr>
              <a:t>Substitution Matrix</a:t>
            </a:r>
            <a:endParaRPr lang="en-US" dirty="0"/>
          </a:p>
        </p:txBody>
      </p:sp>
      <p:sp>
        <p:nvSpPr>
          <p:cNvPr id="3" name="Content Placeholder 2">
            <a:extLst>
              <a:ext uri="{FF2B5EF4-FFF2-40B4-BE49-F238E27FC236}">
                <a16:creationId xmlns:a16="http://schemas.microsoft.com/office/drawing/2014/main" id="{32A0FAF3-4AD7-9546-9EB6-9822791A837E}"/>
              </a:ext>
            </a:extLst>
          </p:cNvPr>
          <p:cNvSpPr>
            <a:spLocks noGrp="1"/>
          </p:cNvSpPr>
          <p:nvPr>
            <p:ph idx="1"/>
          </p:nvPr>
        </p:nvSpPr>
        <p:spPr/>
        <p:txBody>
          <a:bodyPr>
            <a:normAutofit fontScale="77500" lnSpcReduction="20000"/>
          </a:bodyPr>
          <a:lstStyle/>
          <a:p>
            <a:pPr>
              <a:lnSpc>
                <a:spcPct val="120000"/>
              </a:lnSpc>
            </a:pPr>
            <a:r>
              <a:rPr lang="en-US" sz="2800" dirty="0">
                <a:cs typeface="Gill Sans MT"/>
              </a:rPr>
              <a:t>contains values proportional  to the probability that amino acid </a:t>
            </a:r>
            <a:r>
              <a:rPr lang="en-US" sz="2800" i="1" dirty="0" err="1">
                <a:cs typeface="Gill Sans MT"/>
              </a:rPr>
              <a:t>i</a:t>
            </a:r>
            <a:r>
              <a:rPr lang="en-US" sz="2800" dirty="0">
                <a:cs typeface="Gill Sans MT"/>
              </a:rPr>
              <a:t> mutates into amino acid </a:t>
            </a:r>
            <a:r>
              <a:rPr lang="en-US" sz="2800" i="1" dirty="0">
                <a:cs typeface="Gill Sans MT"/>
              </a:rPr>
              <a:t>j</a:t>
            </a:r>
            <a:r>
              <a:rPr lang="en-US" sz="2800" dirty="0">
                <a:cs typeface="Gill Sans MT"/>
              </a:rPr>
              <a:t> for all pairs of amino acids. </a:t>
            </a:r>
          </a:p>
          <a:p>
            <a:pPr>
              <a:lnSpc>
                <a:spcPct val="120000"/>
              </a:lnSpc>
            </a:pPr>
            <a:r>
              <a:rPr lang="en-US" sz="2800" dirty="0">
                <a:cs typeface="Gill Sans MT"/>
              </a:rPr>
              <a:t>constructed by assembling a large and diverse sample of verified pairwise alignments (or multiple sequence alignments) of amino acids.</a:t>
            </a:r>
          </a:p>
          <a:p>
            <a:pPr>
              <a:lnSpc>
                <a:spcPct val="120000"/>
              </a:lnSpc>
            </a:pPr>
            <a:r>
              <a:rPr lang="en-US" sz="2800" dirty="0">
                <a:cs typeface="Gill Sans MT"/>
              </a:rPr>
              <a:t>should reflect the true probabilities of mutations occurring through a period of evolution. </a:t>
            </a:r>
          </a:p>
          <a:p>
            <a:pPr>
              <a:lnSpc>
                <a:spcPct val="120000"/>
              </a:lnSpc>
            </a:pPr>
            <a:r>
              <a:rPr lang="en-US" sz="2800" dirty="0">
                <a:cs typeface="Gill Sans MT"/>
              </a:rPr>
              <a:t>The two major types of substitution matrices</a:t>
            </a:r>
          </a:p>
          <a:p>
            <a:pPr lvl="1">
              <a:lnSpc>
                <a:spcPct val="120000"/>
              </a:lnSpc>
            </a:pPr>
            <a:r>
              <a:rPr lang="en-US" sz="2400" dirty="0">
                <a:cs typeface="Gill Sans MT"/>
              </a:rPr>
              <a:t>PAM</a:t>
            </a:r>
          </a:p>
          <a:p>
            <a:pPr lvl="1">
              <a:lnSpc>
                <a:spcPct val="120000"/>
              </a:lnSpc>
            </a:pPr>
            <a:r>
              <a:rPr lang="en-US" sz="2400" dirty="0">
                <a:cs typeface="Gill Sans MT"/>
              </a:rPr>
              <a:t>BLOSUM</a:t>
            </a:r>
            <a:endParaRPr lang="en-US" sz="2800" dirty="0"/>
          </a:p>
        </p:txBody>
      </p:sp>
      <p:sp>
        <p:nvSpPr>
          <p:cNvPr id="6" name="TextBox 5">
            <a:extLst>
              <a:ext uri="{FF2B5EF4-FFF2-40B4-BE49-F238E27FC236}">
                <a16:creationId xmlns:a16="http://schemas.microsoft.com/office/drawing/2014/main" id="{B079CBDC-F8E9-2544-AFB2-6AF2AD4572B3}"/>
              </a:ext>
            </a:extLst>
          </p:cNvPr>
          <p:cNvSpPr txBox="1"/>
          <p:nvPr/>
        </p:nvSpPr>
        <p:spPr>
          <a:xfrm>
            <a:off x="8142251" y="6488668"/>
            <a:ext cx="1001749" cy="369332"/>
          </a:xfrm>
          <a:prstGeom prst="rect">
            <a:avLst/>
          </a:prstGeom>
          <a:noFill/>
        </p:spPr>
        <p:txBody>
          <a:bodyPr wrap="none" rtlCol="0">
            <a:spAutoFit/>
          </a:bodyPr>
          <a:lstStyle/>
          <a:p>
            <a:pPr algn="r"/>
            <a:r>
              <a:rPr lang="en-US" dirty="0">
                <a:solidFill>
                  <a:schemeClr val="bg1"/>
                </a:solidFill>
              </a:rPr>
              <a:t>B&amp;FG 3e</a:t>
            </a:r>
          </a:p>
        </p:txBody>
      </p:sp>
    </p:spTree>
    <p:extLst>
      <p:ext uri="{BB962C8B-B14F-4D97-AF65-F5344CB8AC3E}">
        <p14:creationId xmlns:p14="http://schemas.microsoft.com/office/powerpoint/2010/main" val="1810576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defRPr/>
            </a:pPr>
            <a:r>
              <a:rPr lang="en-GB" altLang="zh-TW" sz="3600" dirty="0">
                <a:ea typeface="ＭＳ Ｐゴシック" charset="0"/>
              </a:rPr>
              <a:t>Making a Substitution Matrix</a:t>
            </a:r>
            <a:endParaRPr kumimoji="1" lang="zh-TW" altLang="en-US" sz="3600" dirty="0"/>
          </a:p>
        </p:txBody>
      </p:sp>
      <p:sp>
        <p:nvSpPr>
          <p:cNvPr id="3" name="Content Placeholder 2">
            <a:extLst>
              <a:ext uri="{FF2B5EF4-FFF2-40B4-BE49-F238E27FC236}">
                <a16:creationId xmlns:a16="http://schemas.microsoft.com/office/drawing/2014/main" id="{46D4E051-C66F-2C47-88A3-AAD3D781396F}"/>
              </a:ext>
            </a:extLst>
          </p:cNvPr>
          <p:cNvSpPr>
            <a:spLocks noGrp="1"/>
          </p:cNvSpPr>
          <p:nvPr>
            <p:ph idx="1"/>
          </p:nvPr>
        </p:nvSpPr>
        <p:spPr/>
        <p:txBody>
          <a:bodyPr/>
          <a:lstStyle/>
          <a:p>
            <a:r>
              <a:rPr lang="en-GB" sz="2400" dirty="0">
                <a:ea typeface="ＭＳ Ｐゴシック" charset="0"/>
              </a:rPr>
              <a:t>Take 100 nice pairs of Protein Sequences,</a:t>
            </a:r>
            <a:br>
              <a:rPr lang="en-GB" sz="2400" dirty="0">
                <a:ea typeface="ＭＳ Ｐゴシック" charset="0"/>
              </a:rPr>
            </a:br>
            <a:r>
              <a:rPr lang="en-GB" sz="2400" dirty="0">
                <a:ea typeface="ＭＳ Ｐゴシック" charset="0"/>
              </a:rPr>
              <a:t> easy to align (80% identical).</a:t>
            </a:r>
          </a:p>
          <a:p>
            <a:r>
              <a:rPr lang="en-GB" altLang="zh-TW" sz="2400" dirty="0"/>
              <a:t>Align them…</a:t>
            </a:r>
          </a:p>
          <a:p>
            <a:r>
              <a:rPr lang="en-GB" sz="2400" dirty="0">
                <a:ea typeface="ＭＳ Ｐゴシック" charset="0"/>
              </a:rPr>
              <a:t>Count each mutations in the alignments</a:t>
            </a:r>
          </a:p>
          <a:p>
            <a:pPr lvl="1">
              <a:lnSpc>
                <a:spcPct val="100000"/>
              </a:lnSpc>
            </a:pPr>
            <a:r>
              <a:rPr lang="en-GB" altLang="zh-TW" sz="2100" dirty="0"/>
              <a:t>25 </a:t>
            </a:r>
            <a:r>
              <a:rPr lang="en-GB" altLang="zh-TW" sz="2100" dirty="0" err="1"/>
              <a:t>Tryptophans</a:t>
            </a:r>
            <a:r>
              <a:rPr lang="en-GB" altLang="zh-TW" sz="2100" dirty="0"/>
              <a:t> into phenylalanine</a:t>
            </a:r>
          </a:p>
          <a:p>
            <a:pPr lvl="1">
              <a:lnSpc>
                <a:spcPct val="100000"/>
              </a:lnSpc>
            </a:pPr>
            <a:r>
              <a:rPr lang="en-GB" altLang="zh-TW" sz="2100" dirty="0"/>
              <a:t>30 Isoleucine into Leucine</a:t>
            </a:r>
          </a:p>
          <a:p>
            <a:pPr lvl="1">
              <a:lnSpc>
                <a:spcPct val="100000"/>
              </a:lnSpc>
            </a:pPr>
            <a:r>
              <a:rPr lang="en-GB" altLang="zh-TW" sz="2100" dirty="0"/>
              <a:t>….</a:t>
            </a:r>
          </a:p>
        </p:txBody>
      </p:sp>
      <p:sp>
        <p:nvSpPr>
          <p:cNvPr id="97337" name="Rectangle 57"/>
          <p:cNvSpPr>
            <a:spLocks noChangeArrowheads="1"/>
          </p:cNvSpPr>
          <p:nvPr/>
        </p:nvSpPr>
        <p:spPr bwMode="auto">
          <a:xfrm>
            <a:off x="4627960" y="3429001"/>
            <a:ext cx="288862"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GB" altLang="zh-TW" sz="1200" dirty="0">
                <a:latin typeface="+mj-lt"/>
              </a:rPr>
              <a:t>…</a:t>
            </a:r>
          </a:p>
        </p:txBody>
      </p:sp>
      <p:sp>
        <p:nvSpPr>
          <p:cNvPr id="24" name="Rectangle 64"/>
          <p:cNvSpPr>
            <a:spLocks noChangeArrowheads="1"/>
          </p:cNvSpPr>
          <p:nvPr/>
        </p:nvSpPr>
        <p:spPr bwMode="auto">
          <a:xfrm>
            <a:off x="4842274" y="4563666"/>
            <a:ext cx="3239690" cy="1257300"/>
          </a:xfrm>
          <a:prstGeom prst="rect">
            <a:avLst/>
          </a:prstGeom>
          <a:noFill/>
          <a:ln w="381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20" name="文字方塊 19"/>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929317182"/>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Point Accepted </a:t>
            </a:r>
            <a:r>
              <a:rPr kumimoji="1" lang="en-US" altLang="zh-TW" sz="3600" dirty="0"/>
              <a:t>M</a:t>
            </a:r>
            <a:r>
              <a:rPr lang="en-US" sz="3600" dirty="0"/>
              <a:t>utations</a:t>
            </a:r>
            <a:r>
              <a:rPr kumimoji="1" lang="en-US" altLang="zh-TW" dirty="0"/>
              <a:t>/ Percent Accepted Mutation (PAMs)</a:t>
            </a:r>
            <a:endParaRPr kumimoji="1" lang="zh-TW" altLang="en-US" dirty="0"/>
          </a:p>
        </p:txBody>
      </p:sp>
      <p:sp>
        <p:nvSpPr>
          <p:cNvPr id="3" name="內容版面配置區 2"/>
          <p:cNvSpPr>
            <a:spLocks noGrp="1"/>
          </p:cNvSpPr>
          <p:nvPr>
            <p:ph idx="1"/>
          </p:nvPr>
        </p:nvSpPr>
        <p:spPr>
          <a:xfrm>
            <a:off x="628650" y="1825625"/>
            <a:ext cx="5670260" cy="4351338"/>
          </a:xfrm>
        </p:spPr>
        <p:txBody>
          <a:bodyPr>
            <a:normAutofit/>
          </a:bodyPr>
          <a:lstStyle/>
          <a:p>
            <a:r>
              <a:rPr lang="en-US" sz="2000" dirty="0"/>
              <a:t>Margaret </a:t>
            </a:r>
            <a:r>
              <a:rPr lang="en-US" sz="2000" dirty="0" err="1"/>
              <a:t>Dayhoff</a:t>
            </a:r>
            <a:r>
              <a:rPr lang="en-US" sz="2000" dirty="0"/>
              <a:t> and colleagues developed scoring matrices in the 1960s and 1970s.</a:t>
            </a:r>
            <a:endParaRPr lang="en-US" altLang="zh-TW" sz="2000" dirty="0"/>
          </a:p>
          <a:p>
            <a:pPr lvl="1">
              <a:lnSpc>
                <a:spcPct val="100000"/>
              </a:lnSpc>
            </a:pPr>
            <a:r>
              <a:rPr lang="en-US" altLang="zh-TW" sz="1700" dirty="0" err="1"/>
              <a:t>Dayhoff</a:t>
            </a:r>
            <a:r>
              <a:rPr lang="en-US" altLang="zh-TW" sz="1700" dirty="0"/>
              <a:t>, M.O., Schwartz, R. and </a:t>
            </a:r>
            <a:r>
              <a:rPr lang="en-US" altLang="zh-TW" sz="1700" dirty="0" err="1"/>
              <a:t>Orcutt</a:t>
            </a:r>
            <a:r>
              <a:rPr lang="en-US" altLang="zh-TW" sz="1700" dirty="0"/>
              <a:t>, B.C. (1978). "A model of Evolutionary Change in Proteins". </a:t>
            </a:r>
            <a:r>
              <a:rPr lang="en-US" altLang="zh-TW" sz="1700" i="1" dirty="0"/>
              <a:t>Atlas of protein sequence and structure</a:t>
            </a:r>
            <a:r>
              <a:rPr lang="en-US" altLang="zh-TW" sz="1700" dirty="0"/>
              <a:t> (volume 5, supplement 3 ed.). Nat. Biomed. Res. Found. pp. 345–358</a:t>
            </a:r>
          </a:p>
          <a:p>
            <a:r>
              <a:rPr lang="en-US" sz="2400" dirty="0"/>
              <a:t>A unit of evolutionary distance between 2 amino acid sequences.</a:t>
            </a:r>
          </a:p>
          <a:p>
            <a:r>
              <a:rPr lang="en-US" sz="2400" dirty="0"/>
              <a:t>1 PAM</a:t>
            </a:r>
          </a:p>
          <a:p>
            <a:pPr lvl="1">
              <a:lnSpc>
                <a:spcPct val="100000"/>
              </a:lnSpc>
            </a:pPr>
            <a:r>
              <a:rPr lang="en-US" sz="2000" dirty="0"/>
              <a:t>1 accepted point-mutation (no insertions or deletions) event per 100 aa</a:t>
            </a:r>
          </a:p>
        </p:txBody>
      </p:sp>
      <p:pic>
        <p:nvPicPr>
          <p:cNvPr id="4" name="圖片 3"/>
          <p:cNvPicPr>
            <a:picLocks noChangeAspect="1"/>
          </p:cNvPicPr>
          <p:nvPr/>
        </p:nvPicPr>
        <p:blipFill>
          <a:blip r:embed="rId2"/>
          <a:stretch>
            <a:fillRect/>
          </a:stretch>
        </p:blipFill>
        <p:spPr>
          <a:xfrm>
            <a:off x="6298910" y="1825625"/>
            <a:ext cx="2754312" cy="3311434"/>
          </a:xfrm>
          <a:prstGeom prst="rect">
            <a:avLst/>
          </a:prstGeom>
        </p:spPr>
      </p:pic>
      <p:sp>
        <p:nvSpPr>
          <p:cNvPr id="5" name="文字方塊 4"/>
          <p:cNvSpPr txBox="1"/>
          <p:nvPr/>
        </p:nvSpPr>
        <p:spPr>
          <a:xfrm>
            <a:off x="6208132" y="5137059"/>
            <a:ext cx="2935868" cy="307777"/>
          </a:xfrm>
          <a:prstGeom prst="rect">
            <a:avLst/>
          </a:prstGeom>
          <a:noFill/>
        </p:spPr>
        <p:txBody>
          <a:bodyPr wrap="none" rtlCol="0">
            <a:spAutoFit/>
          </a:bodyPr>
          <a:lstStyle/>
          <a:p>
            <a:r>
              <a:rPr lang="en-US" altLang="zh-TW" sz="1400" dirty="0"/>
              <a:t>Margaret Oakley </a:t>
            </a:r>
            <a:r>
              <a:rPr lang="en-US" altLang="zh-TW" sz="1400" dirty="0" err="1"/>
              <a:t>Dayhoff</a:t>
            </a:r>
            <a:r>
              <a:rPr lang="en-US" altLang="zh-TW" sz="1400" dirty="0"/>
              <a:t>, </a:t>
            </a:r>
            <a:r>
              <a:rPr lang="is-IS" altLang="zh-TW" sz="1400" dirty="0"/>
              <a:t>1925~1983</a:t>
            </a:r>
          </a:p>
        </p:txBody>
      </p:sp>
      <p:sp>
        <p:nvSpPr>
          <p:cNvPr id="6" name="矩形 5"/>
          <p:cNvSpPr/>
          <p:nvPr/>
        </p:nvSpPr>
        <p:spPr>
          <a:xfrm>
            <a:off x="3113314" y="6595008"/>
            <a:ext cx="6030686" cy="276999"/>
          </a:xfrm>
          <a:prstGeom prst="rect">
            <a:avLst/>
          </a:prstGeom>
        </p:spPr>
        <p:txBody>
          <a:bodyPr wrap="square">
            <a:spAutoFit/>
          </a:bodyPr>
          <a:lstStyle/>
          <a:p>
            <a:r>
              <a:rPr kumimoji="1" lang="en-US" altLang="zh-TW" sz="1200" dirty="0"/>
              <a:t>C</a:t>
            </a:r>
            <a:r>
              <a:rPr kumimoji="1" lang="is-IS" altLang="zh-TW" sz="1200" dirty="0"/>
              <a:t>redit by </a:t>
            </a:r>
            <a:r>
              <a:rPr kumimoji="1" lang="en-US" altLang="zh-TW" sz="1200" dirty="0"/>
              <a:t>https://</a:t>
            </a:r>
            <a:r>
              <a:rPr kumimoji="1" lang="en-US" altLang="zh-TW" sz="1200" dirty="0" err="1"/>
              <a:t>commons.wikimedia.org</a:t>
            </a:r>
            <a:r>
              <a:rPr kumimoji="1" lang="en-US" altLang="zh-TW" sz="1200" dirty="0"/>
              <a:t>/wiki/</a:t>
            </a:r>
            <a:r>
              <a:rPr kumimoji="1" lang="en-US" altLang="zh-TW" sz="1200" dirty="0" err="1"/>
              <a:t>File:Margaret_Oakley_Dayhoff_cropped.jpg</a:t>
            </a:r>
            <a:endParaRPr kumimoji="1" lang="zh-TW" altLang="en-US" sz="1200" dirty="0"/>
          </a:p>
        </p:txBody>
      </p:sp>
    </p:spTree>
    <p:extLst>
      <p:ext uri="{BB962C8B-B14F-4D97-AF65-F5344CB8AC3E}">
        <p14:creationId xmlns:p14="http://schemas.microsoft.com/office/powerpoint/2010/main" val="1240449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kumimoji="1" lang="en-US" altLang="zh-TW" dirty="0" err="1"/>
              <a:t>Dayhoff’s</a:t>
            </a:r>
            <a:r>
              <a:rPr kumimoji="1" lang="en-US" altLang="zh-TW" dirty="0"/>
              <a:t> protein </a:t>
            </a:r>
            <a:r>
              <a:rPr kumimoji="1" lang="en-US" altLang="zh-TW" dirty="0" err="1"/>
              <a:t>superfamilies</a:t>
            </a:r>
            <a:endParaRPr kumimoji="1" lang="zh-TW" altLang="en-US" dirty="0"/>
          </a:p>
        </p:txBody>
      </p:sp>
      <p:sp>
        <p:nvSpPr>
          <p:cNvPr id="4" name="內容版面配置區 3"/>
          <p:cNvSpPr>
            <a:spLocks noGrp="1"/>
          </p:cNvSpPr>
          <p:nvPr>
            <p:ph idx="1"/>
          </p:nvPr>
        </p:nvSpPr>
        <p:spPr/>
        <p:txBody>
          <a:bodyPr>
            <a:normAutofit/>
          </a:bodyPr>
          <a:lstStyle/>
          <a:p>
            <a:r>
              <a:rPr kumimoji="1" lang="en-US" altLang="zh-TW" sz="2400" dirty="0"/>
              <a:t>Samples to sequences that are sufficiently similar, why?</a:t>
            </a:r>
          </a:p>
          <a:p>
            <a:pPr lvl="1">
              <a:lnSpc>
                <a:spcPct val="100000"/>
              </a:lnSpc>
            </a:pPr>
            <a:r>
              <a:rPr kumimoji="1" lang="en-US" altLang="zh-TW" sz="2000" dirty="0"/>
              <a:t>No position has changed more than once</a:t>
            </a:r>
          </a:p>
          <a:p>
            <a:r>
              <a:rPr lang="en-US" sz="2400" dirty="0">
                <a:solidFill>
                  <a:srgbClr val="000000"/>
                </a:solidFill>
                <a:cs typeface="Gill Sans MT"/>
              </a:rPr>
              <a:t>PAM matrices are based on global alignments of closely related proteins. </a:t>
            </a:r>
            <a:endParaRPr kumimoji="1" lang="en-US" altLang="zh-TW" sz="2400" dirty="0"/>
          </a:p>
          <a:p>
            <a:r>
              <a:rPr kumimoji="1" lang="en-US" altLang="zh-TW" sz="2400" dirty="0"/>
              <a:t>Examined 1572 changes in 71 groups of closely related proteins </a:t>
            </a:r>
            <a:r>
              <a:rPr lang="en-US" sz="2400" dirty="0">
                <a:solidFill>
                  <a:srgbClr val="000000"/>
                </a:solidFill>
                <a:cs typeface="Gill Sans MT"/>
              </a:rPr>
              <a:t>(&gt;85% amino acid identity).</a:t>
            </a:r>
            <a:endParaRPr lang="en-US" sz="4000" dirty="0">
              <a:solidFill>
                <a:srgbClr val="000000"/>
              </a:solidFill>
              <a:cs typeface="Gill Sans MT"/>
            </a:endParaRPr>
          </a:p>
        </p:txBody>
      </p:sp>
      <p:sp>
        <p:nvSpPr>
          <p:cNvPr id="6" name="文字方塊 19">
            <a:extLst>
              <a:ext uri="{FF2B5EF4-FFF2-40B4-BE49-F238E27FC236}">
                <a16:creationId xmlns:a16="http://schemas.microsoft.com/office/drawing/2014/main" id="{0A37F071-6C5E-844B-A897-00C7142FCB05}"/>
              </a:ext>
            </a:extLst>
          </p:cNvPr>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156735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b="1" dirty="0"/>
              <a:t>NIPS Keynote speaker: AI</a:t>
            </a:r>
            <a:r>
              <a:rPr lang="zh-TW" altLang="en-US" b="1" dirty="0"/>
              <a:t>重新編寫人類基因組以改善疾病 </a:t>
            </a:r>
            <a:r>
              <a:rPr lang="en-US" b="1" dirty="0"/>
              <a:t>by Brendan Frey</a:t>
            </a:r>
          </a:p>
        </p:txBody>
      </p:sp>
      <p:sp>
        <p:nvSpPr>
          <p:cNvPr id="3" name="Content Placeholder 2">
            <a:extLst>
              <a:ext uri="{FF2B5EF4-FFF2-40B4-BE49-F238E27FC236}">
                <a16:creationId xmlns:a16="http://schemas.microsoft.com/office/drawing/2014/main" id="{238E66E2-FCBF-444A-AB36-C3763B6ED5AD}"/>
              </a:ext>
            </a:extLst>
          </p:cNvPr>
          <p:cNvSpPr>
            <a:spLocks noGrp="1"/>
          </p:cNvSpPr>
          <p:nvPr>
            <p:ph idx="1"/>
          </p:nvPr>
        </p:nvSpPr>
        <p:spPr/>
        <p:txBody>
          <a:bodyPr/>
          <a:lstStyle/>
          <a:p>
            <a:pPr>
              <a:lnSpc>
                <a:spcPct val="100000"/>
              </a:lnSpc>
            </a:pPr>
            <a:r>
              <a:rPr lang="en-US" dirty="0"/>
              <a:t>Reprogramming the Human Genome With Artificial Intelligence - Brendan Frey - NIPS 2017</a:t>
            </a:r>
          </a:p>
          <a:p>
            <a:pPr>
              <a:lnSpc>
                <a:spcPct val="100000"/>
              </a:lnSpc>
            </a:pPr>
            <a:r>
              <a:rPr lang="en-US" dirty="0">
                <a:hlinkClick r:id="rId2"/>
              </a:rPr>
              <a:t>https://www.youtube.com/watch?v=QJLQBSQJEus</a:t>
            </a:r>
            <a:endParaRPr lang="en-US" dirty="0">
              <a:hlinkClick r:id="rId3"/>
            </a:endParaRPr>
          </a:p>
          <a:p>
            <a:pPr>
              <a:lnSpc>
                <a:spcPct val="100000"/>
              </a:lnSpc>
            </a:pPr>
            <a:r>
              <a:rPr lang="en-US" dirty="0">
                <a:hlinkClick r:id="rId3"/>
              </a:rPr>
              <a:t>https://datahub.packtpub.com/machine-learning/nips-2017-special-machine-learning-genomics-bridging-gap-research-clinical-trial-success-brendan-frey/</a:t>
            </a:r>
            <a:endParaRPr lang="en-US" dirty="0"/>
          </a:p>
          <a:p>
            <a:pPr marL="0" indent="0">
              <a:lnSpc>
                <a:spcPct val="100000"/>
              </a:lnSpc>
              <a:buNone/>
            </a:pPr>
            <a:endParaRPr lang="en-US" dirty="0"/>
          </a:p>
        </p:txBody>
      </p:sp>
    </p:spTree>
    <p:extLst>
      <p:ext uri="{BB962C8B-B14F-4D97-AF65-F5344CB8AC3E}">
        <p14:creationId xmlns:p14="http://schemas.microsoft.com/office/powerpoint/2010/main" val="1673611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00801" y="6488668"/>
            <a:ext cx="2743199" cy="369332"/>
          </a:xfrm>
          <a:prstGeom prst="rect">
            <a:avLst/>
          </a:prstGeom>
          <a:noFill/>
        </p:spPr>
        <p:txBody>
          <a:bodyPr wrap="square" rtlCol="0">
            <a:spAutoFit/>
          </a:bodyPr>
          <a:lstStyle/>
          <a:p>
            <a:pPr algn="r"/>
            <a:r>
              <a:rPr lang="en-US" dirty="0">
                <a:solidFill>
                  <a:schemeClr val="bg1"/>
                </a:solidFill>
              </a:rPr>
              <a:t>B&amp;FG 3e, Box 3-4, Page 77</a:t>
            </a:r>
          </a:p>
        </p:txBody>
      </p:sp>
      <p:pic>
        <p:nvPicPr>
          <p:cNvPr id="3" name="Picture 2" descr="Screen Shot 2016-02-27 at 4.47.22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514" y="1728261"/>
            <a:ext cx="9144000" cy="4760407"/>
          </a:xfrm>
          <a:prstGeom prst="rect">
            <a:avLst/>
          </a:prstGeom>
        </p:spPr>
      </p:pic>
      <p:sp>
        <p:nvSpPr>
          <p:cNvPr id="7" name="Title 6">
            <a:extLst>
              <a:ext uri="{FF2B5EF4-FFF2-40B4-BE49-F238E27FC236}">
                <a16:creationId xmlns:a16="http://schemas.microsoft.com/office/drawing/2014/main" id="{44DDF06B-EFEE-2D44-A657-77594A21DB09}"/>
              </a:ext>
            </a:extLst>
          </p:cNvPr>
          <p:cNvSpPr>
            <a:spLocks noGrp="1"/>
          </p:cNvSpPr>
          <p:nvPr>
            <p:ph type="title"/>
          </p:nvPr>
        </p:nvSpPr>
        <p:spPr/>
        <p:txBody>
          <a:bodyPr>
            <a:noAutofit/>
          </a:bodyPr>
          <a:lstStyle/>
          <a:p>
            <a:r>
              <a:rPr lang="en-US" sz="2800" dirty="0"/>
              <a:t>Some protein families evolve very slowly (e.g. histones change little over 100 million years); others change very rapidly</a:t>
            </a:r>
          </a:p>
        </p:txBody>
      </p:sp>
    </p:spTree>
    <p:extLst>
      <p:ext uri="{BB962C8B-B14F-4D97-AF65-F5344CB8AC3E}">
        <p14:creationId xmlns:p14="http://schemas.microsoft.com/office/powerpoint/2010/main" val="2975151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Box 3"/>
          <p:cNvSpPr txBox="1">
            <a:spLocks noChangeArrowheads="1"/>
          </p:cNvSpPr>
          <p:nvPr/>
        </p:nvSpPr>
        <p:spPr bwMode="auto">
          <a:xfrm>
            <a:off x="746353" y="1799098"/>
            <a:ext cx="5430974" cy="1034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85000"/>
              </a:lnSpc>
            </a:pPr>
            <a:r>
              <a:rPr lang="en-US" u="sng" dirty="0">
                <a:solidFill>
                  <a:srgbClr val="000000"/>
                </a:solidFill>
                <a:latin typeface="+mn-lt"/>
                <a:cs typeface="Gill Sans MT"/>
              </a:rPr>
              <a:t>Protein</a:t>
            </a:r>
            <a:r>
              <a:rPr lang="en-US" dirty="0">
                <a:solidFill>
                  <a:srgbClr val="000000"/>
                </a:solidFill>
                <a:latin typeface="+mn-lt"/>
                <a:cs typeface="Gill Sans MT"/>
              </a:rPr>
              <a:t>			</a:t>
            </a:r>
            <a:r>
              <a:rPr lang="en-US" u="sng" dirty="0">
                <a:solidFill>
                  <a:srgbClr val="000000"/>
                </a:solidFill>
                <a:latin typeface="+mn-lt"/>
                <a:cs typeface="Gill Sans MT"/>
              </a:rPr>
              <a:t>PAMs per 100 million years</a:t>
            </a:r>
          </a:p>
          <a:p>
            <a:pPr>
              <a:lnSpc>
                <a:spcPct val="85000"/>
              </a:lnSpc>
            </a:pPr>
            <a:endParaRPr lang="en-US" u="sng" dirty="0">
              <a:solidFill>
                <a:srgbClr val="000000"/>
              </a:solidFill>
              <a:latin typeface="+mn-lt"/>
              <a:cs typeface="Gill Sans MT"/>
            </a:endParaRPr>
          </a:p>
          <a:p>
            <a:pPr>
              <a:lnSpc>
                <a:spcPct val="85000"/>
              </a:lnSpc>
            </a:pPr>
            <a:r>
              <a:rPr lang="en-US" dirty="0">
                <a:solidFill>
                  <a:srgbClr val="000000"/>
                </a:solidFill>
                <a:latin typeface="+mn-lt"/>
                <a:cs typeface="Gill Sans MT"/>
              </a:rPr>
              <a:t>Kappa casein				33</a:t>
            </a:r>
          </a:p>
        </p:txBody>
      </p:sp>
      <p:pic>
        <p:nvPicPr>
          <p:cNvPr id="54279" name="Picture 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2290" y="3479538"/>
            <a:ext cx="6382182" cy="1917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54280" name="Rectangle 10"/>
          <p:cNvSpPr>
            <a:spLocks noChangeArrowheads="1"/>
          </p:cNvSpPr>
          <p:nvPr/>
        </p:nvSpPr>
        <p:spPr bwMode="auto">
          <a:xfrm>
            <a:off x="746353" y="3030290"/>
            <a:ext cx="6579864" cy="369332"/>
          </a:xfrm>
          <a:prstGeom prst="rect">
            <a:avLst/>
          </a:prstGeom>
          <a:solidFill>
            <a:schemeClr val="bg1"/>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p>
            <a:r>
              <a:rPr lang="en-US" dirty="0">
                <a:solidFill>
                  <a:srgbClr val="000000"/>
                </a:solidFill>
                <a:latin typeface="Gill Sans MT"/>
                <a:cs typeface="Gill Sans MT"/>
              </a:rPr>
              <a:t>human (NP_005203) versus mouse (NP_031812) kappa casein</a:t>
            </a:r>
          </a:p>
        </p:txBody>
      </p:sp>
      <p:sp>
        <p:nvSpPr>
          <p:cNvPr id="3" name="Title 2">
            <a:extLst>
              <a:ext uri="{FF2B5EF4-FFF2-40B4-BE49-F238E27FC236}">
                <a16:creationId xmlns:a16="http://schemas.microsoft.com/office/drawing/2014/main" id="{A366E845-9360-6846-BD45-3A73B0FEB47D}"/>
              </a:ext>
            </a:extLst>
          </p:cNvPr>
          <p:cNvSpPr>
            <a:spLocks noGrp="1"/>
          </p:cNvSpPr>
          <p:nvPr>
            <p:ph type="title"/>
          </p:nvPr>
        </p:nvSpPr>
        <p:spPr/>
        <p:txBody>
          <a:bodyPr/>
          <a:lstStyle/>
          <a:p>
            <a:r>
              <a:rPr lang="en-US" sz="3600" dirty="0"/>
              <a:t>kappa casein change very rapidly</a:t>
            </a:r>
            <a:endParaRPr lang="en-US" dirty="0"/>
          </a:p>
        </p:txBody>
      </p:sp>
      <p:sp>
        <p:nvSpPr>
          <p:cNvPr id="11" name="TextBox 10">
            <a:extLst>
              <a:ext uri="{FF2B5EF4-FFF2-40B4-BE49-F238E27FC236}">
                <a16:creationId xmlns:a16="http://schemas.microsoft.com/office/drawing/2014/main" id="{C10955BF-E8A0-6D4C-A9DE-C8BF364DBB3B}"/>
              </a:ext>
            </a:extLst>
          </p:cNvPr>
          <p:cNvSpPr txBox="1"/>
          <p:nvPr/>
        </p:nvSpPr>
        <p:spPr>
          <a:xfrm>
            <a:off x="8034794" y="6488668"/>
            <a:ext cx="1109206" cy="369332"/>
          </a:xfrm>
          <a:prstGeom prst="rect">
            <a:avLst/>
          </a:prstGeom>
          <a:noFill/>
        </p:spPr>
        <p:txBody>
          <a:bodyPr wrap="square" rtlCol="0">
            <a:spAutoFit/>
          </a:bodyPr>
          <a:lstStyle/>
          <a:p>
            <a:pPr algn="r"/>
            <a:r>
              <a:rPr lang="en-US" dirty="0">
                <a:solidFill>
                  <a:schemeClr val="bg1"/>
                </a:solidFill>
              </a:rPr>
              <a:t>B&amp;FG 3e</a:t>
            </a:r>
          </a:p>
        </p:txBody>
      </p:sp>
    </p:spTree>
    <p:extLst>
      <p:ext uri="{BB962C8B-B14F-4D97-AF65-F5344CB8AC3E}">
        <p14:creationId xmlns:p14="http://schemas.microsoft.com/office/powerpoint/2010/main" val="3886384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4431" y="6488668"/>
            <a:ext cx="2639569" cy="369332"/>
          </a:xfrm>
          <a:prstGeom prst="rect">
            <a:avLst/>
          </a:prstGeom>
          <a:noFill/>
        </p:spPr>
        <p:txBody>
          <a:bodyPr wrap="none" rtlCol="0">
            <a:spAutoFit/>
          </a:bodyPr>
          <a:lstStyle/>
          <a:p>
            <a:pPr algn="r"/>
            <a:r>
              <a:rPr lang="en-US" dirty="0">
                <a:solidFill>
                  <a:schemeClr val="bg1"/>
                </a:solidFill>
              </a:rPr>
              <a:t>B&amp;FG 3e, Fig. 3-7, Page 80</a:t>
            </a:r>
          </a:p>
        </p:txBody>
      </p:sp>
      <p:pic>
        <p:nvPicPr>
          <p:cNvPr id="3" name="Picture 2" descr="Screen Shot 2016-02-27 at 5.16.5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3281" y="3080304"/>
            <a:ext cx="7586359" cy="3408364"/>
          </a:xfrm>
          <a:prstGeom prst="rect">
            <a:avLst/>
          </a:prstGeom>
        </p:spPr>
      </p:pic>
      <p:sp>
        <p:nvSpPr>
          <p:cNvPr id="6" name="Title 5">
            <a:extLst>
              <a:ext uri="{FF2B5EF4-FFF2-40B4-BE49-F238E27FC236}">
                <a16:creationId xmlns:a16="http://schemas.microsoft.com/office/drawing/2014/main" id="{0D3E968E-4DD6-B243-A332-8475B903A1AF}"/>
              </a:ext>
            </a:extLst>
          </p:cNvPr>
          <p:cNvSpPr>
            <a:spLocks noGrp="1"/>
          </p:cNvSpPr>
          <p:nvPr>
            <p:ph type="title"/>
          </p:nvPr>
        </p:nvSpPr>
        <p:spPr/>
        <p:txBody>
          <a:bodyPr>
            <a:noAutofit/>
          </a:bodyPr>
          <a:lstStyle/>
          <a:p>
            <a:r>
              <a:rPr lang="en-US" sz="2800" dirty="0"/>
              <a:t>accepted point mutations are defined not by the pairwise alignment but with respect to the common ancestor</a:t>
            </a:r>
          </a:p>
        </p:txBody>
      </p:sp>
      <p:sp>
        <p:nvSpPr>
          <p:cNvPr id="9" name="Content Placeholder 8">
            <a:extLst>
              <a:ext uri="{FF2B5EF4-FFF2-40B4-BE49-F238E27FC236}">
                <a16:creationId xmlns:a16="http://schemas.microsoft.com/office/drawing/2014/main" id="{F8554A78-6A7B-1942-8AE8-48045317B157}"/>
              </a:ext>
            </a:extLst>
          </p:cNvPr>
          <p:cNvSpPr>
            <a:spLocks noGrp="1"/>
          </p:cNvSpPr>
          <p:nvPr>
            <p:ph idx="1"/>
          </p:nvPr>
        </p:nvSpPr>
        <p:spPr>
          <a:xfrm>
            <a:off x="628650" y="1825625"/>
            <a:ext cx="7886700" cy="1254679"/>
          </a:xfrm>
        </p:spPr>
        <p:txBody>
          <a:bodyPr>
            <a:normAutofit fontScale="92500"/>
          </a:bodyPr>
          <a:lstStyle/>
          <a:p>
            <a:r>
              <a:rPr lang="en-US" sz="2400" dirty="0" err="1"/>
              <a:t>Dayhoff</a:t>
            </a:r>
            <a:r>
              <a:rPr lang="en-US" sz="2400" dirty="0"/>
              <a:t> et al. applied an evolutionary model to compare changes such as </a:t>
            </a:r>
            <a:r>
              <a:rPr lang="en-US" sz="2400" b="1" dirty="0"/>
              <a:t>1</a:t>
            </a:r>
            <a:r>
              <a:rPr lang="en-US" sz="2400" dirty="0"/>
              <a:t> versus </a:t>
            </a:r>
            <a:r>
              <a:rPr lang="en-US" sz="2400" b="1" dirty="0"/>
              <a:t>2</a:t>
            </a:r>
            <a:r>
              <a:rPr lang="en-US" sz="2400" dirty="0"/>
              <a:t> not to each other but to an inferred common ancestor at position </a:t>
            </a:r>
            <a:r>
              <a:rPr lang="en-US" sz="2400" b="1" dirty="0"/>
              <a:t>5</a:t>
            </a:r>
            <a:r>
              <a:rPr lang="en-US" sz="2400" dirty="0"/>
              <a:t>.</a:t>
            </a:r>
          </a:p>
        </p:txBody>
      </p:sp>
    </p:spTree>
    <p:extLst>
      <p:ext uri="{BB962C8B-B14F-4D97-AF65-F5344CB8AC3E}">
        <p14:creationId xmlns:p14="http://schemas.microsoft.com/office/powerpoint/2010/main" val="2674702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71494"/>
            <a:ext cx="9144000" cy="6639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文字方塊 1">
            <a:extLst>
              <a:ext uri="{FF2B5EF4-FFF2-40B4-BE49-F238E27FC236}">
                <a16:creationId xmlns:a16="http://schemas.microsoft.com/office/drawing/2014/main" id="{AC5EAECD-A92D-2447-973D-E03F35655FF5}"/>
              </a:ext>
            </a:extLst>
          </p:cNvPr>
          <p:cNvSpPr txBox="1"/>
          <p:nvPr/>
        </p:nvSpPr>
        <p:spPr>
          <a:xfrm>
            <a:off x="6059277" y="858313"/>
            <a:ext cx="2820652" cy="461665"/>
          </a:xfrm>
          <a:prstGeom prst="rect">
            <a:avLst/>
          </a:prstGeom>
          <a:solidFill>
            <a:schemeClr val="bg2"/>
          </a:solidFill>
        </p:spPr>
        <p:txBody>
          <a:bodyPr wrap="square" rtlCol="0">
            <a:spAutoFit/>
          </a:bodyPr>
          <a:lstStyle/>
          <a:p>
            <a:r>
              <a:rPr lang="en-US" sz="2400" i="1" dirty="0" err="1"/>
              <a:t>A</a:t>
            </a:r>
            <a:r>
              <a:rPr lang="en-US" sz="2400" i="1" baseline="-25000" dirty="0" err="1"/>
              <a:t>ij</a:t>
            </a:r>
            <a:r>
              <a:rPr lang="en-US" sz="2400" dirty="0"/>
              <a:t> = </a:t>
            </a:r>
            <a:r>
              <a:rPr lang="en-US" sz="2400" i="1" dirty="0"/>
              <a:t>j</a:t>
            </a:r>
            <a:r>
              <a:rPr lang="en-US" sz="2400" dirty="0"/>
              <a:t> replaced by </a:t>
            </a:r>
            <a:r>
              <a:rPr lang="en-US" sz="2400" i="1" dirty="0" err="1"/>
              <a:t>i</a:t>
            </a:r>
            <a:r>
              <a:rPr lang="en-US" sz="2400" dirty="0"/>
              <a:t> </a:t>
            </a:r>
          </a:p>
        </p:txBody>
      </p:sp>
    </p:spTree>
    <p:extLst>
      <p:ext uri="{BB962C8B-B14F-4D97-AF65-F5344CB8AC3E}">
        <p14:creationId xmlns:p14="http://schemas.microsoft.com/office/powerpoint/2010/main" val="146954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8365" y="6488668"/>
            <a:ext cx="2639569" cy="369332"/>
          </a:xfrm>
          <a:prstGeom prst="rect">
            <a:avLst/>
          </a:prstGeom>
          <a:noFill/>
        </p:spPr>
        <p:txBody>
          <a:bodyPr wrap="none" rtlCol="0">
            <a:spAutoFit/>
          </a:bodyPr>
          <a:lstStyle/>
          <a:p>
            <a:pPr algn="r"/>
            <a:r>
              <a:rPr lang="en-US" dirty="0">
                <a:solidFill>
                  <a:schemeClr val="bg1"/>
                </a:solidFill>
              </a:rPr>
              <a:t>B&amp;FG 3e, Fig. 3-8, Page 81</a:t>
            </a:r>
          </a:p>
        </p:txBody>
      </p:sp>
      <p:pic>
        <p:nvPicPr>
          <p:cNvPr id="3" name="Picture 2" descr="Screen Shot 2016-02-27 at 5.17.12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46624" y="1809027"/>
            <a:ext cx="7758967" cy="4495800"/>
          </a:xfrm>
          <a:prstGeom prst="rect">
            <a:avLst/>
          </a:prstGeom>
        </p:spPr>
      </p:pic>
      <p:sp>
        <p:nvSpPr>
          <p:cNvPr id="2" name="Title 1">
            <a:extLst>
              <a:ext uri="{FF2B5EF4-FFF2-40B4-BE49-F238E27FC236}">
                <a16:creationId xmlns:a16="http://schemas.microsoft.com/office/drawing/2014/main" id="{16FD6402-51FC-1949-9AB9-A5DD62F9BAC7}"/>
              </a:ext>
            </a:extLst>
          </p:cNvPr>
          <p:cNvSpPr>
            <a:spLocks noGrp="1"/>
          </p:cNvSpPr>
          <p:nvPr>
            <p:ph type="title"/>
          </p:nvPr>
        </p:nvSpPr>
        <p:spPr/>
        <p:txBody>
          <a:bodyPr>
            <a:noAutofit/>
          </a:bodyPr>
          <a:lstStyle/>
          <a:p>
            <a:pPr>
              <a:lnSpc>
                <a:spcPct val="100000"/>
              </a:lnSpc>
            </a:pPr>
            <a:r>
              <a:rPr lang="en-US" sz="2400" dirty="0"/>
              <a:t>Substitutions are very common (e.g. D </a:t>
            </a:r>
            <a:r>
              <a:rPr lang="en-US" sz="2400" dirty="0">
                <a:sym typeface="Wingdings"/>
              </a:rPr>
              <a:t> E, A  G) while others are rare (e.g. C  Q, C  E). The scoring system we use for pairwise alignments should reflect these trends.</a:t>
            </a:r>
            <a:endParaRPr lang="en-US" sz="2400" dirty="0"/>
          </a:p>
        </p:txBody>
      </p:sp>
    </p:spTree>
    <p:extLst>
      <p:ext uri="{BB962C8B-B14F-4D97-AF65-F5344CB8AC3E}">
        <p14:creationId xmlns:p14="http://schemas.microsoft.com/office/powerpoint/2010/main" val="4229701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1026">
            <a:extLst>
              <a:ext uri="{FF2B5EF4-FFF2-40B4-BE49-F238E27FC236}">
                <a16:creationId xmlns:a16="http://schemas.microsoft.com/office/drawing/2014/main" id="{F47E5FC8-7967-B14D-B8D8-1FA5B76418CE}"/>
              </a:ext>
            </a:extLst>
          </p:cNvPr>
          <p:cNvSpPr txBox="1">
            <a:spLocks noChangeArrowheads="1"/>
          </p:cNvSpPr>
          <p:nvPr/>
        </p:nvSpPr>
        <p:spPr bwMode="auto">
          <a:xfrm>
            <a:off x="933450" y="255588"/>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zh-TW" sz="3200" b="1" dirty="0">
              <a:solidFill>
                <a:schemeClr val="accent2"/>
              </a:solidFill>
              <a:latin typeface="Arial" panose="020B0604020202020204" pitchFamily="34" charset="0"/>
            </a:endParaRPr>
          </a:p>
        </p:txBody>
      </p:sp>
      <p:sp>
        <p:nvSpPr>
          <p:cNvPr id="5" name="標題 4">
            <a:extLst>
              <a:ext uri="{FF2B5EF4-FFF2-40B4-BE49-F238E27FC236}">
                <a16:creationId xmlns:a16="http://schemas.microsoft.com/office/drawing/2014/main" id="{EAEF5E28-B335-FF4C-AC2E-4B31A032F26B}"/>
              </a:ext>
            </a:extLst>
          </p:cNvPr>
          <p:cNvSpPr>
            <a:spLocks noGrp="1"/>
          </p:cNvSpPr>
          <p:nvPr>
            <p:ph type="title"/>
          </p:nvPr>
        </p:nvSpPr>
        <p:spPr/>
        <p:txBody>
          <a:bodyPr>
            <a:normAutofit/>
          </a:bodyPr>
          <a:lstStyle/>
          <a:p>
            <a:r>
              <a:rPr lang="en-US" altLang="zh-TW" sz="3200" b="1" dirty="0"/>
              <a:t>Normalized frequencies of amino acids, </a:t>
            </a:r>
            <a:r>
              <a:rPr lang="en-US" altLang="zh-TW" sz="3200" b="1" i="1" dirty="0"/>
              <a:t>f</a:t>
            </a:r>
            <a:r>
              <a:rPr lang="en-US" altLang="zh-TW" sz="3200" b="1" i="1" baseline="-25000" dirty="0"/>
              <a:t>i</a:t>
            </a:r>
            <a:endParaRPr lang="en-US" i="1" baseline="-25000" dirty="0"/>
          </a:p>
        </p:txBody>
      </p:sp>
      <p:pic>
        <p:nvPicPr>
          <p:cNvPr id="6" name="Picture 5" descr="Screen Shot 2016-02-27 at 5.17.25 PM.png">
            <a:extLst>
              <a:ext uri="{FF2B5EF4-FFF2-40B4-BE49-F238E27FC236}">
                <a16:creationId xmlns:a16="http://schemas.microsoft.com/office/drawing/2014/main" id="{AD0146FF-08CB-F34F-BE53-7FF2FAC38D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397" y="1690689"/>
            <a:ext cx="8648700" cy="4394200"/>
          </a:xfrm>
          <a:prstGeom prst="rect">
            <a:avLst/>
          </a:prstGeom>
        </p:spPr>
      </p:pic>
      <p:sp>
        <p:nvSpPr>
          <p:cNvPr id="7" name="Rectangle 6">
            <a:extLst>
              <a:ext uri="{FF2B5EF4-FFF2-40B4-BE49-F238E27FC236}">
                <a16:creationId xmlns:a16="http://schemas.microsoft.com/office/drawing/2014/main" id="{12C3AD61-DA89-4C41-82FE-DFD3A4B488AF}"/>
              </a:ext>
            </a:extLst>
          </p:cNvPr>
          <p:cNvSpPr/>
          <p:nvPr/>
        </p:nvSpPr>
        <p:spPr>
          <a:xfrm>
            <a:off x="181778" y="6084889"/>
            <a:ext cx="6968169" cy="400110"/>
          </a:xfrm>
          <a:prstGeom prst="rect">
            <a:avLst/>
          </a:prstGeom>
        </p:spPr>
        <p:txBody>
          <a:bodyPr wrap="square">
            <a:spAutoFit/>
          </a:bodyPr>
          <a:lstStyle/>
          <a:p>
            <a:r>
              <a:rPr lang="en-US" sz="2000" dirty="0"/>
              <a:t>some are more common (G, A, L, K) and some rare (C, Y, M, W).</a:t>
            </a:r>
          </a:p>
        </p:txBody>
      </p:sp>
      <p:sp>
        <p:nvSpPr>
          <p:cNvPr id="10" name="TextBox 9">
            <a:extLst>
              <a:ext uri="{FF2B5EF4-FFF2-40B4-BE49-F238E27FC236}">
                <a16:creationId xmlns:a16="http://schemas.microsoft.com/office/drawing/2014/main" id="{5E46D36B-E915-8040-B4BC-A69A86B8591D}"/>
              </a:ext>
            </a:extLst>
          </p:cNvPr>
          <p:cNvSpPr txBox="1"/>
          <p:nvPr/>
        </p:nvSpPr>
        <p:spPr>
          <a:xfrm>
            <a:off x="6504431" y="6484999"/>
            <a:ext cx="2639569" cy="369332"/>
          </a:xfrm>
          <a:prstGeom prst="rect">
            <a:avLst/>
          </a:prstGeom>
          <a:noFill/>
        </p:spPr>
        <p:txBody>
          <a:bodyPr wrap="none" rtlCol="0">
            <a:spAutoFit/>
          </a:bodyPr>
          <a:lstStyle/>
          <a:p>
            <a:pPr algn="r"/>
            <a:r>
              <a:rPr lang="en-US" dirty="0">
                <a:solidFill>
                  <a:schemeClr val="bg1"/>
                </a:solidFill>
              </a:rPr>
              <a:t>B&amp;FG 3e, Fig. 3-1, Page 81</a:t>
            </a:r>
          </a:p>
        </p:txBody>
      </p:sp>
    </p:spTree>
    <p:extLst>
      <p:ext uri="{BB962C8B-B14F-4D97-AF65-F5344CB8AC3E}">
        <p14:creationId xmlns:p14="http://schemas.microsoft.com/office/powerpoint/2010/main" val="57900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71DD37-83B4-754A-B29E-31C555C86A3E}"/>
              </a:ext>
            </a:extLst>
          </p:cNvPr>
          <p:cNvSpPr>
            <a:spLocks noGrp="1"/>
          </p:cNvSpPr>
          <p:nvPr>
            <p:ph type="title"/>
          </p:nvPr>
        </p:nvSpPr>
        <p:spPr/>
        <p:txBody>
          <a:bodyPr/>
          <a:lstStyle/>
          <a:p>
            <a:r>
              <a:rPr lang="en-US" dirty="0"/>
              <a:t>The relative mutability of amino acid </a:t>
            </a:r>
            <a:r>
              <a:rPr lang="en-US" i="1" dirty="0"/>
              <a:t>j</a:t>
            </a:r>
            <a:r>
              <a:rPr lang="en-US" dirty="0"/>
              <a:t>, </a:t>
            </a:r>
            <a:r>
              <a:rPr lang="en-US" i="1" dirty="0" err="1"/>
              <a:t>m</a:t>
            </a:r>
            <a:r>
              <a:rPr lang="en-US" i="1" baseline="-25000" dirty="0" err="1"/>
              <a:t>j</a:t>
            </a:r>
            <a:endParaRPr lang="en-US" i="1" baseline="-25000" dirty="0"/>
          </a:p>
        </p:txBody>
      </p:sp>
      <p:sp>
        <p:nvSpPr>
          <p:cNvPr id="4" name="內容版面配置區 3">
            <a:extLst>
              <a:ext uri="{FF2B5EF4-FFF2-40B4-BE49-F238E27FC236}">
                <a16:creationId xmlns:a16="http://schemas.microsoft.com/office/drawing/2014/main" id="{C2FAE0F8-66A7-804A-B922-60BF5A10A4B7}"/>
              </a:ext>
            </a:extLst>
          </p:cNvPr>
          <p:cNvSpPr>
            <a:spLocks noGrp="1"/>
          </p:cNvSpPr>
          <p:nvPr>
            <p:ph idx="1"/>
          </p:nvPr>
        </p:nvSpPr>
        <p:spPr>
          <a:xfrm>
            <a:off x="628650" y="1825625"/>
            <a:ext cx="7886700" cy="1319648"/>
          </a:xfrm>
        </p:spPr>
        <p:txBody>
          <a:bodyPr>
            <a:normAutofit fontScale="70000" lnSpcReduction="20000"/>
          </a:bodyPr>
          <a:lstStyle/>
          <a:p>
            <a:pPr>
              <a:lnSpc>
                <a:spcPct val="120000"/>
              </a:lnSpc>
            </a:pPr>
            <a:r>
              <a:rPr lang="en-US" sz="2400" dirty="0"/>
              <a:t>the # of times </a:t>
            </a:r>
            <a:r>
              <a:rPr lang="en-US" sz="2400" i="1" dirty="0"/>
              <a:t>j</a:t>
            </a:r>
            <a:r>
              <a:rPr lang="en-US" sz="2400" dirty="0"/>
              <a:t> was observed to mutate / the overall occurrence frequency of </a:t>
            </a:r>
            <a:r>
              <a:rPr lang="en-US" sz="2400" i="1" dirty="0"/>
              <a:t>j </a:t>
            </a:r>
            <a:r>
              <a:rPr lang="en-US" sz="2400" dirty="0"/>
              <a:t>(</a:t>
            </a:r>
            <a:r>
              <a:rPr lang="en-US" sz="2400" i="1" dirty="0"/>
              <a:t>f</a:t>
            </a:r>
            <a:r>
              <a:rPr lang="en-US" sz="2400" i="1" baseline="-25000" dirty="0"/>
              <a:t>i</a:t>
            </a:r>
            <a:r>
              <a:rPr lang="en-US" sz="2400" dirty="0"/>
              <a:t>)</a:t>
            </a:r>
          </a:p>
          <a:p>
            <a:pPr>
              <a:lnSpc>
                <a:spcPct val="120000"/>
              </a:lnSpc>
            </a:pPr>
            <a:r>
              <a:rPr lang="en-US" sz="2400" dirty="0"/>
              <a:t>In a scoring system alignment of two </a:t>
            </a:r>
            <a:r>
              <a:rPr lang="en-US" sz="2400" dirty="0" err="1"/>
              <a:t>tryptophans</a:t>
            </a:r>
            <a:r>
              <a:rPr lang="en-US" sz="2400" dirty="0"/>
              <a:t> will be weighted more heavily than two </a:t>
            </a:r>
            <a:r>
              <a:rPr lang="en-US" sz="2400" dirty="0" err="1"/>
              <a:t>asparagines</a:t>
            </a:r>
            <a:r>
              <a:rPr lang="en-US" sz="2400" dirty="0"/>
              <a:t>.</a:t>
            </a:r>
          </a:p>
        </p:txBody>
      </p:sp>
      <p:pic>
        <p:nvPicPr>
          <p:cNvPr id="5" name="Picture 4" descr="Screen Shot 2016-02-27 at 5.17.37 PM.png">
            <a:extLst>
              <a:ext uri="{FF2B5EF4-FFF2-40B4-BE49-F238E27FC236}">
                <a16:creationId xmlns:a16="http://schemas.microsoft.com/office/drawing/2014/main" id="{13492828-344C-0543-A5F9-9A771981FB4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4673" y="3145273"/>
            <a:ext cx="6915841" cy="3325706"/>
          </a:xfrm>
          <a:prstGeom prst="rect">
            <a:avLst/>
          </a:prstGeom>
        </p:spPr>
      </p:pic>
      <p:sp>
        <p:nvSpPr>
          <p:cNvPr id="6" name="TextBox 5">
            <a:extLst>
              <a:ext uri="{FF2B5EF4-FFF2-40B4-BE49-F238E27FC236}">
                <a16:creationId xmlns:a16="http://schemas.microsoft.com/office/drawing/2014/main" id="{B894B67B-14DC-A047-B944-92C18F0840B4}"/>
              </a:ext>
            </a:extLst>
          </p:cNvPr>
          <p:cNvSpPr txBox="1"/>
          <p:nvPr/>
        </p:nvSpPr>
        <p:spPr>
          <a:xfrm>
            <a:off x="6334898" y="6495636"/>
            <a:ext cx="2809102" cy="369332"/>
          </a:xfrm>
          <a:prstGeom prst="rect">
            <a:avLst/>
          </a:prstGeom>
          <a:noFill/>
        </p:spPr>
        <p:txBody>
          <a:bodyPr wrap="none" rtlCol="0">
            <a:spAutoFit/>
          </a:bodyPr>
          <a:lstStyle/>
          <a:p>
            <a:pPr algn="r"/>
            <a:r>
              <a:rPr lang="en-US" dirty="0">
                <a:solidFill>
                  <a:schemeClr val="bg1"/>
                </a:solidFill>
              </a:rPr>
              <a:t>B&amp;FG 3e, Table 3-2, Page 82</a:t>
            </a:r>
          </a:p>
        </p:txBody>
      </p:sp>
    </p:spTree>
    <p:extLst>
      <p:ext uri="{BB962C8B-B14F-4D97-AF65-F5344CB8AC3E}">
        <p14:creationId xmlns:p14="http://schemas.microsoft.com/office/powerpoint/2010/main" val="2205825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151AD-D159-644E-8BB6-2D53D5A6E4D4}"/>
              </a:ext>
            </a:extLst>
          </p:cNvPr>
          <p:cNvSpPr>
            <a:spLocks noGrp="1"/>
          </p:cNvSpPr>
          <p:nvPr>
            <p:ph type="title"/>
          </p:nvPr>
        </p:nvSpPr>
        <p:spPr/>
        <p:txBody>
          <a:bodyPr>
            <a:normAutofit fontScale="90000"/>
          </a:bodyPr>
          <a:lstStyle/>
          <a:p>
            <a:r>
              <a:rPr lang="en-US" sz="3600" dirty="0"/>
              <a:t>1 PAM - original amino acids (columns) and replacements (rows)</a:t>
            </a:r>
            <a:endParaRPr lang="en-US" dirty="0"/>
          </a:p>
        </p:txBody>
      </p:sp>
      <p:sp>
        <p:nvSpPr>
          <p:cNvPr id="6" name="Content Placeholder 5">
            <a:extLst>
              <a:ext uri="{FF2B5EF4-FFF2-40B4-BE49-F238E27FC236}">
                <a16:creationId xmlns:a16="http://schemas.microsoft.com/office/drawing/2014/main" id="{0F466133-9C2A-4A42-B6D6-EABAC7E1A439}"/>
              </a:ext>
            </a:extLst>
          </p:cNvPr>
          <p:cNvSpPr>
            <a:spLocks noGrp="1"/>
          </p:cNvSpPr>
          <p:nvPr>
            <p:ph idx="1"/>
          </p:nvPr>
        </p:nvSpPr>
        <p:spPr/>
        <p:txBody>
          <a:bodyPr>
            <a:noAutofit/>
          </a:bodyPr>
          <a:lstStyle/>
          <a:p>
            <a:r>
              <a:rPr lang="en-US" sz="2000" dirty="0"/>
              <a:t>The diagonals: most residues remain the same about 99% of the time (see shaded entries).</a:t>
            </a:r>
          </a:p>
          <a:p>
            <a:r>
              <a:rPr lang="en-US" sz="2000" dirty="0"/>
              <a:t>cysteine (C) and tryptophan (W) undergo few substitutions, and asparagine (N) many.</a:t>
            </a:r>
          </a:p>
          <a:p>
            <a:r>
              <a:rPr lang="en-US" sz="2000" dirty="0"/>
              <a:t>The columns are percentages that sum to 100%.</a:t>
            </a:r>
          </a:p>
        </p:txBody>
      </p:sp>
      <p:pic>
        <p:nvPicPr>
          <p:cNvPr id="1024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0" y="3254748"/>
            <a:ext cx="9146448" cy="3233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5BC9C85-9362-1A48-B624-570119906B24}"/>
                  </a:ext>
                </a:extLst>
              </p:cNvPr>
              <p:cNvSpPr txBox="1"/>
              <p:nvPr/>
            </p:nvSpPr>
            <p:spPr>
              <a:xfrm>
                <a:off x="1097001" y="5514556"/>
                <a:ext cx="1533946" cy="68018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𝜆</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m:t>
                              </m:r>
                            </m:e>
                            <m:sub>
                              <m:r>
                                <a:rPr lang="en-US" sz="2000" b="0" i="1" smtClean="0">
                                  <a:latin typeface="Cambria Math" panose="02040503050406030204" pitchFamily="18" charset="0"/>
                                  <a:ea typeface="Cambria Math" panose="02040503050406030204" pitchFamily="18" charset="0"/>
                                </a:rPr>
                                <m:t>𝑗</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𝐴</m:t>
                              </m:r>
                            </m:e>
                            <m:sub>
                              <m:r>
                                <a:rPr lang="en-US" sz="2000" b="0" i="1" smtClean="0">
                                  <a:latin typeface="Cambria Math" panose="02040503050406030204" pitchFamily="18" charset="0"/>
                                  <a:ea typeface="Cambria Math" panose="02040503050406030204" pitchFamily="18" charset="0"/>
                                </a:rPr>
                                <m:t>𝑖𝑗</m:t>
                              </m:r>
                            </m:sub>
                          </m:sSub>
                        </m:num>
                        <m:den>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𝑖𝑗</m:t>
                                  </m:r>
                                </m:sub>
                              </m:sSub>
                            </m:e>
                          </m:nary>
                        </m:den>
                      </m:f>
                    </m:oMath>
                  </m:oMathPara>
                </a14:m>
                <a:endParaRPr lang="en-US" sz="2000" dirty="0"/>
              </a:p>
            </p:txBody>
          </p:sp>
        </mc:Choice>
        <mc:Fallback xmlns="">
          <p:sp>
            <p:nvSpPr>
              <p:cNvPr id="3" name="文字方塊 2">
                <a:extLst>
                  <a:ext uri="{FF2B5EF4-FFF2-40B4-BE49-F238E27FC236}">
                    <a16:creationId xmlns:a16="http://schemas.microsoft.com/office/drawing/2014/main" id="{D5BC9C85-9362-1A48-B624-570119906B24}"/>
                  </a:ext>
                </a:extLst>
              </p:cNvPr>
              <p:cNvSpPr txBox="1">
                <a:spLocks noRot="1" noChangeAspect="1" noMove="1" noResize="1" noEditPoints="1" noAdjustHandles="1" noChangeArrowheads="1" noChangeShapeType="1" noTextEdit="1"/>
              </p:cNvSpPr>
              <p:nvPr/>
            </p:nvSpPr>
            <p:spPr>
              <a:xfrm>
                <a:off x="1097001" y="5514556"/>
                <a:ext cx="1533946" cy="680186"/>
              </a:xfrm>
              <a:prstGeom prst="rect">
                <a:avLst/>
              </a:prstGeom>
              <a:blipFill>
                <a:blip r:embed="rId3"/>
                <a:stretch>
                  <a:fillRect l="-2459" t="-23636" r="-1639" b="-10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50F18640-5351-3A48-AEA9-7802688F7AE6}"/>
                  </a:ext>
                </a:extLst>
              </p:cNvPr>
              <p:cNvSpPr txBox="1"/>
              <p:nvPr/>
            </p:nvSpPr>
            <p:spPr>
              <a:xfrm>
                <a:off x="3443562" y="3827811"/>
                <a:ext cx="5369355" cy="332463"/>
              </a:xfrm>
              <a:prstGeom prst="rect">
                <a:avLst/>
              </a:prstGeom>
              <a:solidFill>
                <a:schemeClr val="bg1"/>
              </a:solid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𝑗𝑗</m:t>
                        </m:r>
                      </m:sub>
                    </m:sSub>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𝜆</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m:t>
                        </m:r>
                      </m:e>
                      <m:sub>
                        <m:r>
                          <a:rPr lang="en-US" sz="2000" b="0" i="1" smtClean="0">
                            <a:latin typeface="Cambria Math" panose="02040503050406030204" pitchFamily="18" charset="0"/>
                            <a:ea typeface="Cambria Math" panose="02040503050406030204" pitchFamily="18" charset="0"/>
                          </a:rPr>
                          <m:t>𝑗</m:t>
                        </m:r>
                      </m:sub>
                    </m:sSub>
                  </m:oMath>
                </a14:m>
                <a:r>
                  <a:rPr lang="en-US" sz="2000" dirty="0"/>
                  <a:t>, </a:t>
                </a:r>
                <a14:m>
                  <m:oMath xmlns:m="http://schemas.openxmlformats.org/officeDocument/2006/math">
                    <m:r>
                      <a:rPr lang="en-US" sz="2000" i="1">
                        <a:latin typeface="Cambria Math" panose="02040503050406030204" pitchFamily="18" charset="0"/>
                      </a:rPr>
                      <m:t>,</m:t>
                    </m:r>
                    <m:r>
                      <m:rPr>
                        <m:nor/>
                      </m:rPr>
                      <a:rPr lang="en-US" sz="2000">
                        <a:latin typeface="Cambria Math" panose="02040503050406030204" pitchFamily="18" charset="0"/>
                      </a:rPr>
                      <m:t>where</m:t>
                    </m:r>
                    <m:r>
                      <m:rPr>
                        <m:nor/>
                      </m:rPr>
                      <a:rPr lang="en-US" sz="200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𝜆</m:t>
                    </m:r>
                    <m:r>
                      <a:rPr lang="en-US" sz="2000" i="1">
                        <a:latin typeface="Cambria Math" panose="02040503050406030204" pitchFamily="18" charset="0"/>
                        <a:ea typeface="Cambria Math" panose="02040503050406030204" pitchFamily="18" charset="0"/>
                      </a:rPr>
                      <m:t> </m:t>
                    </m:r>
                    <m:r>
                      <m:rPr>
                        <m:nor/>
                      </m:rPr>
                      <a:rPr lang="en-US" sz="2000">
                        <a:latin typeface="Cambria Math" panose="02040503050406030204" pitchFamily="18" charset="0"/>
                        <a:ea typeface="Cambria Math" panose="02040503050406030204" pitchFamily="18" charset="0"/>
                      </a:rPr>
                      <m:t>is</m:t>
                    </m:r>
                    <m:r>
                      <m:rPr>
                        <m:nor/>
                      </m:rPr>
                      <a:rPr lang="en-US" sz="2000">
                        <a:latin typeface="Cambria Math" panose="02040503050406030204" pitchFamily="18" charset="0"/>
                        <a:ea typeface="Cambria Math" panose="02040503050406030204" pitchFamily="18" charset="0"/>
                      </a:rPr>
                      <m:t> </m:t>
                    </m:r>
                    <m:r>
                      <m:rPr>
                        <m:nor/>
                      </m:rPr>
                      <a:rPr lang="en-US" sz="2000">
                        <a:latin typeface="Cambria Math" panose="02040503050406030204" pitchFamily="18" charset="0"/>
                        <a:ea typeface="Cambria Math" panose="02040503050406030204" pitchFamily="18" charset="0"/>
                      </a:rPr>
                      <m:t>a</m:t>
                    </m:r>
                    <m:r>
                      <m:rPr>
                        <m:nor/>
                      </m:rPr>
                      <a:rPr lang="en-US" sz="2000">
                        <a:latin typeface="Cambria Math" panose="02040503050406030204" pitchFamily="18" charset="0"/>
                        <a:ea typeface="Cambria Math" panose="02040503050406030204" pitchFamily="18" charset="0"/>
                      </a:rPr>
                      <m:t> </m:t>
                    </m:r>
                    <m:r>
                      <m:rPr>
                        <m:nor/>
                      </m:rPr>
                      <a:rPr lang="en-US" sz="2000">
                        <a:latin typeface="Cambria Math" panose="02040503050406030204" pitchFamily="18" charset="0"/>
                        <a:ea typeface="Cambria Math" panose="02040503050406030204" pitchFamily="18" charset="0"/>
                      </a:rPr>
                      <m:t>proportion</m:t>
                    </m:r>
                    <m:r>
                      <m:rPr>
                        <m:nor/>
                      </m:rPr>
                      <a:rPr lang="en-US" sz="2000">
                        <a:latin typeface="Cambria Math" panose="02040503050406030204" pitchFamily="18" charset="0"/>
                        <a:ea typeface="Cambria Math" panose="02040503050406030204" pitchFamily="18" charset="0"/>
                      </a:rPr>
                      <m:t> </m:t>
                    </m:r>
                    <m:r>
                      <m:rPr>
                        <m:nor/>
                      </m:rPr>
                      <a:rPr lang="en-US" sz="2000">
                        <a:latin typeface="Cambria Math" panose="02040503050406030204" pitchFamily="18" charset="0"/>
                        <a:ea typeface="Cambria Math" panose="02040503050406030204" pitchFamily="18" charset="0"/>
                      </a:rPr>
                      <m:t>constant</m:t>
                    </m:r>
                  </m:oMath>
                </a14:m>
                <a:endParaRPr lang="en-US" sz="2000" dirty="0"/>
              </a:p>
            </p:txBody>
          </p:sp>
        </mc:Choice>
        <mc:Fallback xmlns="">
          <p:sp>
            <p:nvSpPr>
              <p:cNvPr id="4" name="文字方塊 3">
                <a:extLst>
                  <a:ext uri="{FF2B5EF4-FFF2-40B4-BE49-F238E27FC236}">
                    <a16:creationId xmlns:a16="http://schemas.microsoft.com/office/drawing/2014/main" id="{50F18640-5351-3A48-AEA9-7802688F7AE6}"/>
                  </a:ext>
                </a:extLst>
              </p:cNvPr>
              <p:cNvSpPr txBox="1">
                <a:spLocks noRot="1" noChangeAspect="1" noMove="1" noResize="1" noEditPoints="1" noAdjustHandles="1" noChangeArrowheads="1" noChangeShapeType="1" noTextEdit="1"/>
              </p:cNvSpPr>
              <p:nvPr/>
            </p:nvSpPr>
            <p:spPr>
              <a:xfrm>
                <a:off x="3443562" y="3827811"/>
                <a:ext cx="5369355" cy="332463"/>
              </a:xfrm>
              <a:prstGeom prst="rect">
                <a:avLst/>
              </a:prstGeom>
              <a:blipFill>
                <a:blip r:embed="rId4"/>
                <a:stretch>
                  <a:fillRect l="-1415" t="-17857" r="-472" b="-3214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F62B5BF-0055-954E-8480-7295FCE16539}"/>
              </a:ext>
            </a:extLst>
          </p:cNvPr>
          <p:cNvSpPr txBox="1"/>
          <p:nvPr/>
        </p:nvSpPr>
        <p:spPr>
          <a:xfrm>
            <a:off x="6506879" y="6488668"/>
            <a:ext cx="2639569" cy="369332"/>
          </a:xfrm>
          <a:prstGeom prst="rect">
            <a:avLst/>
          </a:prstGeom>
          <a:noFill/>
        </p:spPr>
        <p:txBody>
          <a:bodyPr wrap="none" rtlCol="0">
            <a:spAutoFit/>
          </a:bodyPr>
          <a:lstStyle/>
          <a:p>
            <a:pPr algn="r"/>
            <a:r>
              <a:rPr lang="en-US" dirty="0">
                <a:solidFill>
                  <a:schemeClr val="bg1"/>
                </a:solidFill>
              </a:rPr>
              <a:t>B&amp;FG 3e, Fig. 3-9,Page 84</a:t>
            </a:r>
          </a:p>
        </p:txBody>
      </p:sp>
    </p:spTree>
    <p:extLst>
      <p:ext uri="{BB962C8B-B14F-4D97-AF65-F5344CB8AC3E}">
        <p14:creationId xmlns:p14="http://schemas.microsoft.com/office/powerpoint/2010/main" val="66114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51392" y="6589710"/>
            <a:ext cx="2296206" cy="276999"/>
          </a:xfrm>
          <a:prstGeom prst="rect">
            <a:avLst/>
          </a:prstGeom>
          <a:noFill/>
        </p:spPr>
        <p:txBody>
          <a:bodyPr wrap="none" rtlCol="0">
            <a:spAutoFit/>
          </a:bodyPr>
          <a:lstStyle/>
          <a:p>
            <a:pPr algn="r"/>
            <a:r>
              <a:rPr kumimoji="1" lang="en-US" altLang="zh-TW" sz="1200" dirty="0"/>
              <a:t>Adapted from  Cedric </a:t>
            </a:r>
            <a:r>
              <a:rPr kumimoji="1" lang="en-US" altLang="zh-TW" sz="1200" dirty="0" err="1"/>
              <a:t>Notredame</a:t>
            </a:r>
            <a:endParaRPr kumimoji="1" lang="zh-TW" altLang="en-US" sz="1200" dirty="0"/>
          </a:p>
        </p:txBody>
      </p:sp>
      <p:sp>
        <p:nvSpPr>
          <p:cNvPr id="2" name="標題 1"/>
          <p:cNvSpPr>
            <a:spLocks noGrp="1"/>
          </p:cNvSpPr>
          <p:nvPr>
            <p:ph type="title"/>
          </p:nvPr>
        </p:nvSpPr>
        <p:spPr/>
        <p:txBody>
          <a:bodyPr/>
          <a:lstStyle/>
          <a:p>
            <a:r>
              <a:rPr lang="en-US" sz="3600" dirty="0">
                <a:solidFill>
                  <a:srgbClr val="000000"/>
                </a:solidFill>
                <a:cs typeface="Gill Sans MT"/>
              </a:rPr>
              <a:t>PAM matrices</a:t>
            </a:r>
            <a:endParaRPr kumimoji="1" lang="zh-TW" altLang="en-US" dirty="0"/>
          </a:p>
        </p:txBody>
      </p:sp>
      <p:sp>
        <p:nvSpPr>
          <p:cNvPr id="3" name="Content Placeholder 2">
            <a:extLst>
              <a:ext uri="{FF2B5EF4-FFF2-40B4-BE49-F238E27FC236}">
                <a16:creationId xmlns:a16="http://schemas.microsoft.com/office/drawing/2014/main" id="{18E26824-FE91-0449-920B-7BBED6325731}"/>
              </a:ext>
            </a:extLst>
          </p:cNvPr>
          <p:cNvSpPr>
            <a:spLocks noGrp="1"/>
          </p:cNvSpPr>
          <p:nvPr>
            <p:ph idx="1"/>
          </p:nvPr>
        </p:nvSpPr>
        <p:spPr/>
        <p:txBody>
          <a:bodyPr>
            <a:normAutofit/>
          </a:bodyPr>
          <a:lstStyle/>
          <a:p>
            <a:r>
              <a:rPr lang="en-US" sz="2400" dirty="0">
                <a:solidFill>
                  <a:srgbClr val="000000"/>
                </a:solidFill>
                <a:cs typeface="Gill Sans MT"/>
              </a:rPr>
              <a:t>PAM1</a:t>
            </a:r>
          </a:p>
          <a:p>
            <a:pPr lvl="1">
              <a:lnSpc>
                <a:spcPct val="100000"/>
              </a:lnSpc>
            </a:pPr>
            <a:r>
              <a:rPr lang="en-US" sz="2100" dirty="0">
                <a:solidFill>
                  <a:srgbClr val="000000"/>
                </a:solidFill>
                <a:cs typeface="Gill Sans MT"/>
              </a:rPr>
              <a:t> the matrix calculated from comparisons of sequences with no more than 1% divergence. </a:t>
            </a:r>
          </a:p>
          <a:p>
            <a:pPr lvl="1">
              <a:lnSpc>
                <a:spcPct val="100000"/>
              </a:lnSpc>
            </a:pPr>
            <a:r>
              <a:rPr lang="en-US" sz="2100" dirty="0">
                <a:solidFill>
                  <a:srgbClr val="000000"/>
                </a:solidFill>
                <a:cs typeface="Gill Sans MT"/>
              </a:rPr>
              <a:t>At an evolutionary interval of PAM1, one change has occurred over a length of 100 amino acids.</a:t>
            </a:r>
          </a:p>
          <a:p>
            <a:r>
              <a:rPr lang="en-US" sz="2400" dirty="0">
                <a:solidFill>
                  <a:srgbClr val="000000"/>
                </a:solidFill>
                <a:cs typeface="Gill Sans MT"/>
              </a:rPr>
              <a:t>Other PAM matrices are extrapolated from PAM1</a:t>
            </a:r>
          </a:p>
          <a:p>
            <a:pPr lvl="1">
              <a:lnSpc>
                <a:spcPct val="100000"/>
              </a:lnSpc>
            </a:pPr>
            <a:r>
              <a:rPr kumimoji="1" lang="en-US" altLang="zh-TW" sz="2100" dirty="0" err="1"/>
              <a:t>PAMx</a:t>
            </a:r>
            <a:r>
              <a:rPr kumimoji="1" lang="en-US" altLang="zh-TW" sz="2100" dirty="0"/>
              <a:t> = multiplied PAM1 by itself</a:t>
            </a:r>
            <a:endParaRPr lang="en-US" sz="2100" dirty="0">
              <a:solidFill>
                <a:srgbClr val="000000"/>
              </a:solidFill>
              <a:cs typeface="Gill Sans MT"/>
            </a:endParaRPr>
          </a:p>
        </p:txBody>
      </p:sp>
    </p:spTree>
    <p:extLst>
      <p:ext uri="{BB962C8B-B14F-4D97-AF65-F5344CB8AC3E}">
        <p14:creationId xmlns:p14="http://schemas.microsoft.com/office/powerpoint/2010/main" val="54352207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87412" y="6488668"/>
            <a:ext cx="2756588" cy="369332"/>
          </a:xfrm>
          <a:prstGeom prst="rect">
            <a:avLst/>
          </a:prstGeom>
          <a:noFill/>
        </p:spPr>
        <p:txBody>
          <a:bodyPr wrap="none" rtlCol="0">
            <a:spAutoFit/>
          </a:bodyPr>
          <a:lstStyle/>
          <a:p>
            <a:pPr algn="r"/>
            <a:r>
              <a:rPr lang="en-US" dirty="0">
                <a:solidFill>
                  <a:schemeClr val="bg1"/>
                </a:solidFill>
              </a:rPr>
              <a:t>B&amp;FG 3e, Fig. 3-11, Page 86</a:t>
            </a:r>
          </a:p>
        </p:txBody>
      </p:sp>
      <p:pic>
        <p:nvPicPr>
          <p:cNvPr id="3" name="Picture 2" descr="Screen Shot 2016-02-27 at 5.27.57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9400" y="4064479"/>
            <a:ext cx="8585200" cy="2336800"/>
          </a:xfrm>
          <a:prstGeom prst="rect">
            <a:avLst/>
          </a:prstGeom>
        </p:spPr>
      </p:pic>
      <p:sp>
        <p:nvSpPr>
          <p:cNvPr id="8" name="Title 7">
            <a:extLst>
              <a:ext uri="{FF2B5EF4-FFF2-40B4-BE49-F238E27FC236}">
                <a16:creationId xmlns:a16="http://schemas.microsoft.com/office/drawing/2014/main" id="{5A9593A1-F6DA-154D-97B6-875A22FBFB15}"/>
              </a:ext>
            </a:extLst>
          </p:cNvPr>
          <p:cNvSpPr>
            <a:spLocks noGrp="1"/>
          </p:cNvSpPr>
          <p:nvPr>
            <p:ph type="title"/>
          </p:nvPr>
        </p:nvSpPr>
        <p:spPr/>
        <p:txBody>
          <a:bodyPr/>
          <a:lstStyle/>
          <a:p>
            <a:r>
              <a:rPr lang="en-US" dirty="0"/>
              <a:t>Why PAM250? </a:t>
            </a:r>
            <a:r>
              <a:rPr lang="en-US" sz="3600" dirty="0"/>
              <a:t>The alignment of distantly related kappa caseins</a:t>
            </a:r>
            <a:endParaRPr lang="en-US" dirty="0"/>
          </a:p>
        </p:txBody>
      </p:sp>
      <p:sp>
        <p:nvSpPr>
          <p:cNvPr id="9" name="Content Placeholder 8">
            <a:extLst>
              <a:ext uri="{FF2B5EF4-FFF2-40B4-BE49-F238E27FC236}">
                <a16:creationId xmlns:a16="http://schemas.microsoft.com/office/drawing/2014/main" id="{F1359614-1A79-4F40-9710-366D2D8CE440}"/>
              </a:ext>
            </a:extLst>
          </p:cNvPr>
          <p:cNvSpPr>
            <a:spLocks noGrp="1"/>
          </p:cNvSpPr>
          <p:nvPr>
            <p:ph idx="1"/>
          </p:nvPr>
        </p:nvSpPr>
        <p:spPr>
          <a:xfrm>
            <a:off x="628650" y="1825625"/>
            <a:ext cx="7886700" cy="2238854"/>
          </a:xfrm>
        </p:spPr>
        <p:txBody>
          <a:bodyPr>
            <a:normAutofit fontScale="92500" lnSpcReduction="20000"/>
          </a:bodyPr>
          <a:lstStyle/>
          <a:p>
            <a:pPr>
              <a:lnSpc>
                <a:spcPct val="110000"/>
              </a:lnSpc>
            </a:pPr>
            <a:r>
              <a:rPr lang="en-US" sz="2000" dirty="0"/>
              <a:t>There are few conserved column positions, and many some columns (double arrowheads) have five different residues among the 7 proteins.</a:t>
            </a:r>
          </a:p>
          <a:p>
            <a:pPr>
              <a:lnSpc>
                <a:spcPct val="110000"/>
              </a:lnSpc>
            </a:pPr>
            <a:r>
              <a:rPr lang="en-US" sz="2000" dirty="0"/>
              <a:t>Design a scoring system that is tolerant of distantly related proteins: if the scoring system is too strict then the divergent sequences may be penalized so heavily that authentic homologs are not identified or aligned.</a:t>
            </a:r>
            <a:endParaRPr lang="en-US" dirty="0"/>
          </a:p>
        </p:txBody>
      </p:sp>
    </p:spTree>
    <p:extLst>
      <p:ext uri="{BB962C8B-B14F-4D97-AF65-F5344CB8AC3E}">
        <p14:creationId xmlns:p14="http://schemas.microsoft.com/office/powerpoint/2010/main" val="1640644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dmb.svg.png"/>
          <p:cNvPicPr>
            <a:picLocks noChangeAspect="1"/>
          </p:cNvPicPr>
          <p:nvPr/>
        </p:nvPicPr>
        <p:blipFill>
          <a:blip r:embed="rId2" cstate="screen">
            <a:extLst>
              <a:ext uri="{28A0092B-C50C-407E-A947-70E740481C1C}">
                <a14:useLocalDpi xmlns:a14="http://schemas.microsoft.com/office/drawing/2010/main"/>
              </a:ext>
            </a:extLst>
          </a:blip>
          <a:srcRect b="4994"/>
          <a:stretch>
            <a:fillRect/>
          </a:stretch>
        </p:blipFill>
        <p:spPr>
          <a:xfrm>
            <a:off x="1114028" y="1585850"/>
            <a:ext cx="7238780" cy="4788297"/>
          </a:xfrm>
          <a:prstGeom prst="roundRect">
            <a:avLst/>
          </a:prstGeom>
        </p:spPr>
      </p:pic>
      <p:sp>
        <p:nvSpPr>
          <p:cNvPr id="6" name="Rounded Rectangle 6"/>
          <p:cNvSpPr/>
          <p:nvPr/>
        </p:nvSpPr>
        <p:spPr>
          <a:xfrm>
            <a:off x="1444306" y="3927111"/>
            <a:ext cx="6350001" cy="2286000"/>
          </a:xfrm>
          <a:prstGeom prst="roundRect">
            <a:avLst/>
          </a:prstGeom>
          <a:noFill/>
          <a:ln w="38100" cap="flat" cmpd="sng" algn="ctr">
            <a:solidFill>
              <a:schemeClr val="accent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urved Left Arrow 10"/>
          <p:cNvSpPr/>
          <p:nvPr/>
        </p:nvSpPr>
        <p:spPr>
          <a:xfrm rot="10800000" flipH="1">
            <a:off x="8022031" y="3629317"/>
            <a:ext cx="330778" cy="59558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Left Arrow 11"/>
          <p:cNvSpPr/>
          <p:nvPr/>
        </p:nvSpPr>
        <p:spPr>
          <a:xfrm rot="10800000" flipH="1">
            <a:off x="8022031" y="2508214"/>
            <a:ext cx="330778" cy="59558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ounded Rectangle 12"/>
          <p:cNvSpPr/>
          <p:nvPr/>
        </p:nvSpPr>
        <p:spPr>
          <a:xfrm>
            <a:off x="1444306" y="2989939"/>
            <a:ext cx="6350002" cy="744482"/>
          </a:xfrm>
          <a:prstGeom prst="roundRect">
            <a:avLst/>
          </a:prstGeom>
          <a:noFill/>
          <a:ln w="38100" cap="flat" cmpd="sng" algn="ctr">
            <a:solidFill>
              <a:schemeClr val="accent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13"/>
          <p:cNvSpPr/>
          <p:nvPr/>
        </p:nvSpPr>
        <p:spPr>
          <a:xfrm>
            <a:off x="1444306" y="2003718"/>
            <a:ext cx="6350002" cy="744482"/>
          </a:xfrm>
          <a:prstGeom prst="roundRect">
            <a:avLst/>
          </a:prstGeom>
          <a:noFill/>
          <a:ln w="38100" cap="flat" cmpd="sng" algn="ctr">
            <a:solidFill>
              <a:schemeClr val="accent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5"/>
          <p:cNvSpPr/>
          <p:nvPr/>
        </p:nvSpPr>
        <p:spPr>
          <a:xfrm>
            <a:off x="1444306" y="6535184"/>
            <a:ext cx="6794141" cy="276999"/>
          </a:xfrm>
          <a:prstGeom prst="rect">
            <a:avLst/>
          </a:prstGeom>
        </p:spPr>
        <p:txBody>
          <a:bodyPr wrap="square">
            <a:spAutoFit/>
          </a:bodyPr>
          <a:lstStyle/>
          <a:p>
            <a:r>
              <a:rPr lang="en-US" sz="1200" dirty="0">
                <a:solidFill>
                  <a:schemeClr val="bg1"/>
                </a:solidFill>
              </a:rPr>
              <a:t>Figs from Overview of the central dogma of molecular biology. Original work by Mike Jones for </a:t>
            </a:r>
            <a:r>
              <a:rPr lang="en-US" sz="1200" dirty="0" err="1">
                <a:solidFill>
                  <a:schemeClr val="bg1"/>
                </a:solidFill>
              </a:rPr>
              <a:t>wikipedia</a:t>
            </a:r>
            <a:endParaRPr lang="en-US" sz="1200" dirty="0">
              <a:solidFill>
                <a:schemeClr val="bg1"/>
              </a:solidFill>
            </a:endParaRPr>
          </a:p>
        </p:txBody>
      </p:sp>
      <p:sp>
        <p:nvSpPr>
          <p:cNvPr id="12" name="Rectangle 14"/>
          <p:cNvSpPr/>
          <p:nvPr/>
        </p:nvSpPr>
        <p:spPr>
          <a:xfrm>
            <a:off x="628650" y="1207639"/>
            <a:ext cx="7238779" cy="338554"/>
          </a:xfrm>
          <a:prstGeom prst="rect">
            <a:avLst/>
          </a:prstGeom>
        </p:spPr>
        <p:txBody>
          <a:bodyPr wrap="square">
            <a:spAutoFit/>
          </a:bodyPr>
          <a:lstStyle/>
          <a:p>
            <a:pPr algn="ctr"/>
            <a:r>
              <a:rPr lang="en-US" sz="1600" dirty="0"/>
              <a:t>Crick, Francis (1970). </a:t>
            </a:r>
            <a:r>
              <a:rPr lang="en-US" sz="1600" i="1" dirty="0"/>
              <a:t>Central dogma of molecular biology</a:t>
            </a:r>
            <a:r>
              <a:rPr lang="en-US" sz="1600" dirty="0"/>
              <a:t>. Nature 227 (5258): 561–3.</a:t>
            </a:r>
          </a:p>
        </p:txBody>
      </p:sp>
      <p:sp>
        <p:nvSpPr>
          <p:cNvPr id="14" name="標題 13"/>
          <p:cNvSpPr>
            <a:spLocks noGrp="1"/>
          </p:cNvSpPr>
          <p:nvPr>
            <p:ph type="title"/>
          </p:nvPr>
        </p:nvSpPr>
        <p:spPr>
          <a:xfrm>
            <a:off x="628650" y="365127"/>
            <a:ext cx="7886700" cy="1015712"/>
          </a:xfrm>
        </p:spPr>
        <p:txBody>
          <a:bodyPr/>
          <a:lstStyle/>
          <a:p>
            <a:r>
              <a:rPr kumimoji="1" lang="en-US" altLang="zh-TW" dirty="0"/>
              <a:t>Course Description</a:t>
            </a:r>
            <a:endParaRPr kumimoji="1" lang="zh-TW" altLang="en-US" dirty="0"/>
          </a:p>
        </p:txBody>
      </p:sp>
    </p:spTree>
    <p:extLst>
      <p:ext uri="{BB962C8B-B14F-4D97-AF65-F5344CB8AC3E}">
        <p14:creationId xmlns:p14="http://schemas.microsoft.com/office/powerpoint/2010/main" val="312790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A62285-1AF9-144E-AA97-3EF9C814992C}"/>
              </a:ext>
            </a:extLst>
          </p:cNvPr>
          <p:cNvSpPr>
            <a:spLocks noGrp="1"/>
          </p:cNvSpPr>
          <p:nvPr>
            <p:ph type="title"/>
          </p:nvPr>
        </p:nvSpPr>
        <p:spPr/>
        <p:txBody>
          <a:bodyPr>
            <a:normAutofit/>
          </a:bodyPr>
          <a:lstStyle/>
          <a:p>
            <a:r>
              <a:rPr lang="en-US" sz="3200" dirty="0"/>
              <a:t>PAM250 matrix: for proteins that share ~20% identity </a:t>
            </a:r>
          </a:p>
        </p:txBody>
      </p:sp>
      <p:sp>
        <p:nvSpPr>
          <p:cNvPr id="7" name="Content Placeholder 6">
            <a:extLst>
              <a:ext uri="{FF2B5EF4-FFF2-40B4-BE49-F238E27FC236}">
                <a16:creationId xmlns:a16="http://schemas.microsoft.com/office/drawing/2014/main" id="{3AE06363-BA97-2C47-A487-63D360E180FD}"/>
              </a:ext>
            </a:extLst>
          </p:cNvPr>
          <p:cNvSpPr>
            <a:spLocks noGrp="1"/>
          </p:cNvSpPr>
          <p:nvPr>
            <p:ph idx="1"/>
          </p:nvPr>
        </p:nvSpPr>
        <p:spPr>
          <a:xfrm>
            <a:off x="628650" y="1825625"/>
            <a:ext cx="7886700" cy="1270650"/>
          </a:xfrm>
        </p:spPr>
        <p:txBody>
          <a:bodyPr>
            <a:normAutofit fontScale="62500" lnSpcReduction="20000"/>
          </a:bodyPr>
          <a:lstStyle/>
          <a:p>
            <a:pPr>
              <a:lnSpc>
                <a:spcPct val="120000"/>
              </a:lnSpc>
            </a:pPr>
            <a:r>
              <a:rPr lang="en-US" sz="2400" dirty="0">
                <a:solidFill>
                  <a:srgbClr val="000000"/>
                </a:solidFill>
                <a:cs typeface="Gill Sans MT"/>
              </a:rPr>
              <a:t>250 changes have occurred for two proteins over a length of 100 amino acids.</a:t>
            </a:r>
          </a:p>
          <a:p>
            <a:pPr>
              <a:lnSpc>
                <a:spcPct val="120000"/>
              </a:lnSpc>
            </a:pPr>
            <a:r>
              <a:rPr lang="en-US" sz="2400" dirty="0"/>
              <a:t>Assumes mutations occur multiple times at any given position</a:t>
            </a:r>
          </a:p>
          <a:p>
            <a:pPr>
              <a:lnSpc>
                <a:spcPct val="120000"/>
              </a:lnSpc>
            </a:pPr>
            <a:r>
              <a:rPr lang="en-US" sz="2400" dirty="0"/>
              <a:t>The diagonal still has high scores but much information content is lost.</a:t>
            </a:r>
          </a:p>
          <a:p>
            <a:pPr marL="0" indent="0">
              <a:lnSpc>
                <a:spcPct val="120000"/>
              </a:lnSpc>
              <a:buNone/>
            </a:pPr>
            <a:endParaRPr lang="en-US" sz="2400" dirty="0"/>
          </a:p>
        </p:txBody>
      </p:sp>
      <p:sp>
        <p:nvSpPr>
          <p:cNvPr id="5" name="TextBox 4"/>
          <p:cNvSpPr txBox="1"/>
          <p:nvPr/>
        </p:nvSpPr>
        <p:spPr>
          <a:xfrm>
            <a:off x="6239435" y="6488668"/>
            <a:ext cx="2904565" cy="369332"/>
          </a:xfrm>
          <a:prstGeom prst="rect">
            <a:avLst/>
          </a:prstGeom>
          <a:noFill/>
        </p:spPr>
        <p:txBody>
          <a:bodyPr wrap="square" rtlCol="0">
            <a:spAutoFit/>
          </a:bodyPr>
          <a:lstStyle/>
          <a:p>
            <a:pPr algn="r"/>
            <a:r>
              <a:rPr lang="en-US" dirty="0">
                <a:solidFill>
                  <a:schemeClr val="bg1"/>
                </a:solidFill>
              </a:rPr>
              <a:t>B&amp;FG 3e Fig. 3-13 Page 88</a:t>
            </a:r>
          </a:p>
        </p:txBody>
      </p:sp>
      <p:pic>
        <p:nvPicPr>
          <p:cNvPr id="3" name="Picture 2" descr="Screen Shot 2016-02-27 at 5.28.32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0054" y="2893807"/>
            <a:ext cx="5740085" cy="3964193"/>
          </a:xfrm>
          <a:prstGeom prst="rect">
            <a:avLst/>
          </a:prstGeom>
        </p:spPr>
      </p:pic>
    </p:spTree>
    <p:extLst>
      <p:ext uri="{BB962C8B-B14F-4D97-AF65-F5344CB8AC3E}">
        <p14:creationId xmlns:p14="http://schemas.microsoft.com/office/powerpoint/2010/main" val="639360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87412" y="6488668"/>
            <a:ext cx="2756588" cy="369332"/>
          </a:xfrm>
          <a:prstGeom prst="rect">
            <a:avLst/>
          </a:prstGeom>
          <a:noFill/>
        </p:spPr>
        <p:txBody>
          <a:bodyPr wrap="none" rtlCol="0">
            <a:spAutoFit/>
          </a:bodyPr>
          <a:lstStyle/>
          <a:p>
            <a:pPr algn="r"/>
            <a:r>
              <a:rPr lang="en-US" dirty="0">
                <a:solidFill>
                  <a:schemeClr val="bg1"/>
                </a:solidFill>
              </a:rPr>
              <a:t>B&amp;FG 3e, Fig. 3-12, Page 86</a:t>
            </a:r>
          </a:p>
        </p:txBody>
      </p:sp>
      <p:pic>
        <p:nvPicPr>
          <p:cNvPr id="3" name="Picture 2" descr="Screen Shot 2016-02-27 at 5.28.13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2444" y="1690688"/>
            <a:ext cx="8262156" cy="4803295"/>
          </a:xfrm>
          <a:prstGeom prst="rect">
            <a:avLst/>
          </a:prstGeom>
        </p:spPr>
      </p:pic>
      <p:sp>
        <p:nvSpPr>
          <p:cNvPr id="2" name="Title 1">
            <a:extLst>
              <a:ext uri="{FF2B5EF4-FFF2-40B4-BE49-F238E27FC236}">
                <a16:creationId xmlns:a16="http://schemas.microsoft.com/office/drawing/2014/main" id="{AD308DA7-9012-2F4E-BCD4-4CA6227ACADF}"/>
              </a:ext>
            </a:extLst>
          </p:cNvPr>
          <p:cNvSpPr>
            <a:spLocks noGrp="1"/>
          </p:cNvSpPr>
          <p:nvPr>
            <p:ph type="title"/>
          </p:nvPr>
        </p:nvSpPr>
        <p:spPr/>
        <p:txBody>
          <a:bodyPr>
            <a:noAutofit/>
          </a:bodyPr>
          <a:lstStyle/>
          <a:p>
            <a:pPr>
              <a:lnSpc>
                <a:spcPct val="100000"/>
              </a:lnSpc>
            </a:pPr>
            <a:r>
              <a:rPr lang="en-US" sz="1800" dirty="0"/>
              <a:t>PAM0: at the extreme of perfectly conserved proteins, there are no amino acid replacements.</a:t>
            </a:r>
            <a:br>
              <a:rPr lang="en-US" sz="1800" dirty="0"/>
            </a:br>
            <a:r>
              <a:rPr lang="en-US" sz="1800" dirty="0"/>
              <a:t>PAM∞: at the extreme of completely diverged proteins, the matrix converges on the background frequencies of the amino acids.</a:t>
            </a:r>
          </a:p>
        </p:txBody>
      </p:sp>
    </p:spTree>
    <p:extLst>
      <p:ext uri="{BB962C8B-B14F-4D97-AF65-F5344CB8AC3E}">
        <p14:creationId xmlns:p14="http://schemas.microsoft.com/office/powerpoint/2010/main" val="3864000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4BF1DA-AC16-7948-9EF0-D835E4A9FC7F}"/>
              </a:ext>
            </a:extLst>
          </p:cNvPr>
          <p:cNvSpPr>
            <a:spLocks noGrp="1"/>
          </p:cNvSpPr>
          <p:nvPr>
            <p:ph type="ctrTitle"/>
          </p:nvPr>
        </p:nvSpPr>
        <p:spPr/>
        <p:txBody>
          <a:bodyPr>
            <a:normAutofit/>
          </a:bodyPr>
          <a:lstStyle/>
          <a:p>
            <a:r>
              <a:rPr kumimoji="1" lang="en-US" altLang="zh-TW" sz="3200" dirty="0" err="1"/>
              <a:t>PAMx</a:t>
            </a:r>
            <a:r>
              <a:rPr kumimoji="1" lang="en-US" altLang="zh-TW" sz="3200" dirty="0"/>
              <a:t> = multiplied PAM1 by itself</a:t>
            </a:r>
            <a:br>
              <a:rPr kumimoji="1" lang="en-US" altLang="zh-TW" sz="3200" dirty="0"/>
            </a:br>
            <a:r>
              <a:rPr kumimoji="1" lang="en-US" altLang="zh-TW" sz="3200" dirty="0"/>
              <a:t>Any similar idea in </a:t>
            </a:r>
            <a:r>
              <a:rPr lang="en-US" sz="3200" dirty="0"/>
              <a:t>Discrete mathematics?</a:t>
            </a:r>
          </a:p>
        </p:txBody>
      </p:sp>
      <p:sp>
        <p:nvSpPr>
          <p:cNvPr id="2" name="Subtitle 1">
            <a:extLst>
              <a:ext uri="{FF2B5EF4-FFF2-40B4-BE49-F238E27FC236}">
                <a16:creationId xmlns:a16="http://schemas.microsoft.com/office/drawing/2014/main" id="{0D146862-33BC-F441-A935-53E2E30D6C4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03501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02767" y="6499426"/>
            <a:ext cx="3141233" cy="369332"/>
          </a:xfrm>
          <a:prstGeom prst="rect">
            <a:avLst/>
          </a:prstGeom>
          <a:noFill/>
        </p:spPr>
        <p:txBody>
          <a:bodyPr wrap="square" rtlCol="0">
            <a:spAutoFit/>
          </a:bodyPr>
          <a:lstStyle/>
          <a:p>
            <a:pPr algn="r"/>
            <a:r>
              <a:rPr lang="en-US" dirty="0">
                <a:solidFill>
                  <a:schemeClr val="bg1"/>
                </a:solidFill>
              </a:rPr>
              <a:t>B&amp;FG 3e, Eq. 3-3, Page 88</a:t>
            </a:r>
          </a:p>
        </p:txBody>
      </p:sp>
      <p:sp>
        <p:nvSpPr>
          <p:cNvPr id="3" name="Title 2">
            <a:extLst>
              <a:ext uri="{FF2B5EF4-FFF2-40B4-BE49-F238E27FC236}">
                <a16:creationId xmlns:a16="http://schemas.microsoft.com/office/drawing/2014/main" id="{A446488C-9731-7446-BBAF-6781183B6EDF}"/>
              </a:ext>
            </a:extLst>
          </p:cNvPr>
          <p:cNvSpPr>
            <a:spLocks noGrp="1"/>
          </p:cNvSpPr>
          <p:nvPr>
            <p:ph type="title"/>
          </p:nvPr>
        </p:nvSpPr>
        <p:spPr/>
        <p:txBody>
          <a:bodyPr>
            <a:normAutofit fontScale="90000"/>
          </a:bodyPr>
          <a:lstStyle/>
          <a:p>
            <a:r>
              <a:rPr lang="en-US" sz="3600" dirty="0"/>
              <a:t>From a mutation probability matrix to a relatedness odds matrix</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DF37401-135D-1F48-8150-DF08CDE87783}"/>
                  </a:ext>
                </a:extLst>
              </p:cNvPr>
              <p:cNvSpPr>
                <a:spLocks noGrp="1"/>
              </p:cNvSpPr>
              <p:nvPr>
                <p:ph idx="1"/>
              </p:nvPr>
            </p:nvSpPr>
            <p:spPr/>
            <p:txBody>
              <a:bodyPr>
                <a:normAutofit fontScale="85000" lnSpcReduction="10000"/>
              </a:bodyPr>
              <a:lstStyle/>
              <a:p>
                <a:pPr>
                  <a:lnSpc>
                    <a:spcPct val="110000"/>
                  </a:lnSpc>
                </a:pPr>
                <a14:m>
                  <m:oMath xmlns:m="http://schemas.openxmlformats.org/officeDocument/2006/math">
                    <m:r>
                      <m:rPr>
                        <m:nor/>
                      </m:rPr>
                      <a:rPr lang="en-US" sz="2400" b="0" i="0" smtClean="0"/>
                      <m:t>probability</m:t>
                    </m:r>
                    <m:r>
                      <m:rPr>
                        <m:nor/>
                      </m:rPr>
                      <a:rPr lang="en-US" sz="2400" b="0" i="0" smtClean="0"/>
                      <m:t> </m:t>
                    </m:r>
                    <m:r>
                      <m:rPr>
                        <m:nor/>
                      </m:rPr>
                      <a:rPr lang="en-US" sz="2400" b="0" i="0" smtClean="0"/>
                      <m:t>of</m:t>
                    </m:r>
                    <m:r>
                      <m:rPr>
                        <m:nor/>
                      </m:rPr>
                      <a:rPr lang="en-US" sz="2400" b="0" i="0" smtClean="0"/>
                      <m:t> </m:t>
                    </m:r>
                    <m:r>
                      <m:rPr>
                        <m:nor/>
                      </m:rPr>
                      <a:rPr lang="en-US" sz="2400" b="0" i="0" smtClean="0"/>
                      <m:t>authentic</m:t>
                    </m:r>
                    <m:r>
                      <m:rPr>
                        <m:nor/>
                      </m:rPr>
                      <a:rPr lang="en-US" sz="2400" b="0" i="0" smtClean="0"/>
                      <m:t> </m:t>
                    </m:r>
                    <m:r>
                      <m:rPr>
                        <m:nor/>
                      </m:rPr>
                      <a:rPr lang="en-US" sz="2400" b="0" i="0" smtClean="0"/>
                      <m:t>alignment</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m:rPr>
                            <m:nor/>
                          </m:rPr>
                          <a:rPr lang="en-US" sz="2400" b="0" i="0" smtClean="0"/>
                          <m:t>P</m:t>
                        </m:r>
                        <m:r>
                          <a:rPr lang="en-US" sz="2400" b="0" i="1" smtClean="0">
                            <a:latin typeface="Cambria Math" panose="02040503050406030204" pitchFamily="18" charset="0"/>
                          </a:rPr>
                          <m:t>(</m:t>
                        </m:r>
                        <m:r>
                          <m:rPr>
                            <m:nor/>
                          </m:rPr>
                          <a:rPr lang="en-US" sz="2400" b="0" i="0" smtClean="0"/>
                          <m:t>aligned</m:t>
                        </m:r>
                        <m:r>
                          <a:rPr lang="en-US" sz="2400" b="0" i="1" smtClean="0">
                            <a:latin typeface="Cambria Math" panose="02040503050406030204" pitchFamily="18" charset="0"/>
                          </a:rPr>
                          <m:t>|</m:t>
                        </m:r>
                        <m:r>
                          <m:rPr>
                            <m:nor/>
                          </m:rPr>
                          <a:rPr lang="en-US" sz="2400" b="0" i="0" smtClean="0"/>
                          <m:t>authentic</m:t>
                        </m:r>
                        <m:r>
                          <a:rPr lang="en-US" sz="2400" b="0" i="1" smtClean="0">
                            <a:latin typeface="Cambria Math" panose="02040503050406030204" pitchFamily="18" charset="0"/>
                          </a:rPr>
                          <m:t>)</m:t>
                        </m:r>
                      </m:num>
                      <m:den>
                        <m:r>
                          <m:rPr>
                            <m:nor/>
                          </m:rPr>
                          <a:rPr lang="en-US" sz="2400" b="0" i="0" smtClean="0"/>
                          <m:t>P</m:t>
                        </m:r>
                        <m:r>
                          <a:rPr lang="en-US" sz="2400" b="0" i="1" smtClean="0">
                            <a:latin typeface="Cambria Math" panose="02040503050406030204" pitchFamily="18" charset="0"/>
                          </a:rPr>
                          <m:t>(</m:t>
                        </m:r>
                        <m:r>
                          <m:rPr>
                            <m:nor/>
                          </m:rPr>
                          <a:rPr lang="en-US" sz="2400" b="0" i="0" smtClean="0"/>
                          <m:t>aligned</m:t>
                        </m:r>
                        <m:r>
                          <a:rPr lang="en-US" sz="2400" b="0" i="1" smtClean="0">
                            <a:latin typeface="Cambria Math" panose="02040503050406030204" pitchFamily="18" charset="0"/>
                          </a:rPr>
                          <m:t>|</m:t>
                        </m:r>
                        <m:r>
                          <m:rPr>
                            <m:nor/>
                          </m:rPr>
                          <a:rPr lang="en-US" sz="2400" b="0" i="0" smtClean="0"/>
                          <m:t>random</m:t>
                        </m:r>
                        <m:r>
                          <a:rPr lang="en-US" sz="2400" b="0" i="1" smtClean="0">
                            <a:latin typeface="Cambria Math" panose="02040503050406030204" pitchFamily="18" charset="0"/>
                          </a:rPr>
                          <m:t>)</m:t>
                        </m:r>
                      </m:den>
                    </m:f>
                  </m:oMath>
                </a14:m>
                <a:endParaRPr lang="en-US" sz="2400" dirty="0"/>
              </a:p>
              <a:p>
                <a:pPr>
                  <a:lnSpc>
                    <a:spcPct val="110000"/>
                  </a:lnSpc>
                </a:pPr>
                <a:r>
                  <a:rPr lang="en-US" sz="2400" dirty="0"/>
                  <a:t>A relatedness odds matrix reports the probability that amino acid </a:t>
                </a:r>
                <a:r>
                  <a:rPr lang="en-US" sz="2400" i="1" dirty="0"/>
                  <a:t>j</a:t>
                </a:r>
                <a:r>
                  <a:rPr lang="en-US" sz="2400" dirty="0"/>
                  <a:t> will change to </a:t>
                </a:r>
                <a:r>
                  <a:rPr lang="en-US" sz="2400" i="1" dirty="0" err="1"/>
                  <a:t>i</a:t>
                </a:r>
                <a:r>
                  <a:rPr lang="en-US" sz="2400" i="1" dirty="0"/>
                  <a:t>  </a:t>
                </a:r>
                <a:r>
                  <a:rPr lang="en-US" sz="2400" dirty="0"/>
                  <a:t>in a homologous sequence.</a:t>
                </a:r>
              </a:p>
              <a:p>
                <a:pPr lvl="1">
                  <a:lnSpc>
                    <a:spcPct val="110000"/>
                  </a:lnSpc>
                </a:pP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𝑖𝑗</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0" i="1" smtClean="0">
                                <a:latin typeface="Cambria Math" panose="02040503050406030204" pitchFamily="18" charset="0"/>
                              </a:rPr>
                              <m:t>𝑖𝑗</m:t>
                            </m:r>
                          </m:sub>
                        </m:sSub>
                      </m:num>
                      <m:den>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en>
                    </m:f>
                  </m:oMath>
                </a14:m>
                <a:endParaRPr lang="en-US" sz="2400" dirty="0"/>
              </a:p>
              <a:p>
                <a:pPr lvl="1">
                  <a:lnSpc>
                    <a:spcPct val="110000"/>
                  </a:lnSpc>
                </a:pPr>
                <a:r>
                  <a:rPr lang="en-US" sz="2400" i="1" dirty="0" err="1"/>
                  <a:t>M</a:t>
                </a:r>
                <a:r>
                  <a:rPr lang="en-US" sz="2400" baseline="-25000" dirty="0" err="1"/>
                  <a:t>ij</a:t>
                </a:r>
                <a:r>
                  <a:rPr lang="en-US" sz="2400" dirty="0"/>
                  <a:t>: models the observed change, the observed frequency of substitutions for each pair of amino acids from a mutation probability matrix.</a:t>
                </a:r>
              </a:p>
              <a:p>
                <a:pPr lvl="1">
                  <a:lnSpc>
                    <a:spcPct val="110000"/>
                  </a:lnSpc>
                </a:pPr>
                <a:r>
                  <a:rPr lang="en-US" sz="2400" i="1" dirty="0"/>
                  <a:t>f</a:t>
                </a:r>
                <a:r>
                  <a:rPr lang="en-US" sz="2400" i="1" baseline="-25000" dirty="0"/>
                  <a:t>i</a:t>
                </a:r>
                <a:r>
                  <a:rPr lang="en-US" sz="2400" dirty="0"/>
                  <a:t>: the probability of amino acid residue </a:t>
                </a:r>
                <a:r>
                  <a:rPr lang="en-US" sz="2400" i="1" dirty="0" err="1"/>
                  <a:t>i</a:t>
                </a:r>
                <a:r>
                  <a:rPr lang="en-US" sz="2400" dirty="0"/>
                  <a:t> occurring in the second sequence by chance</a:t>
                </a:r>
              </a:p>
            </p:txBody>
          </p:sp>
        </mc:Choice>
        <mc:Fallback>
          <p:sp>
            <p:nvSpPr>
              <p:cNvPr id="4" name="Content Placeholder 3">
                <a:extLst>
                  <a:ext uri="{FF2B5EF4-FFF2-40B4-BE49-F238E27FC236}">
                    <a16:creationId xmlns:a16="http://schemas.microsoft.com/office/drawing/2014/main" id="{8DF37401-135D-1F48-8150-DF08CDE87783}"/>
                  </a:ext>
                </a:extLst>
              </p:cNvPr>
              <p:cNvSpPr>
                <a:spLocks noGrp="1" noRot="1" noChangeAspect="1" noMove="1" noResize="1" noEditPoints="1" noAdjustHandles="1" noChangeArrowheads="1" noChangeShapeType="1" noTextEdit="1"/>
              </p:cNvSpPr>
              <p:nvPr>
                <p:ph idx="1"/>
              </p:nvPr>
            </p:nvSpPr>
            <p:spPr>
              <a:blipFill>
                <a:blip r:embed="rId2"/>
                <a:stretch>
                  <a:fillRect l="-643"/>
                </a:stretch>
              </a:blipFill>
            </p:spPr>
            <p:txBody>
              <a:bodyPr/>
              <a:lstStyle/>
              <a:p>
                <a:r>
                  <a:rPr lang="en-US">
                    <a:noFill/>
                  </a:rPr>
                  <a:t> </a:t>
                </a:r>
              </a:p>
            </p:txBody>
          </p:sp>
        </mc:Fallback>
      </mc:AlternateContent>
    </p:spTree>
    <p:extLst>
      <p:ext uri="{BB962C8B-B14F-4D97-AF65-F5344CB8AC3E}">
        <p14:creationId xmlns:p14="http://schemas.microsoft.com/office/powerpoint/2010/main" val="134227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E1901-433D-C741-B263-6F14FF5DB29F}"/>
              </a:ext>
            </a:extLst>
          </p:cNvPr>
          <p:cNvSpPr>
            <a:spLocks noGrp="1"/>
          </p:cNvSpPr>
          <p:nvPr>
            <p:ph type="title"/>
          </p:nvPr>
        </p:nvSpPr>
        <p:spPr/>
        <p:txBody>
          <a:bodyPr/>
          <a:lstStyle/>
          <a:p>
            <a:r>
              <a:rPr lang="en-US" sz="3600" dirty="0">
                <a:cs typeface="Gill Sans MT"/>
              </a:rPr>
              <a:t>From a mutation probability matrix to a log odds matrix</a:t>
            </a: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FE8E74E-9B1B-264F-9DCD-13E45DC38FAE}"/>
                  </a:ext>
                </a:extLst>
              </p:cNvPr>
              <p:cNvSpPr>
                <a:spLocks noGrp="1"/>
              </p:cNvSpPr>
              <p:nvPr>
                <p:ph idx="1"/>
              </p:nvPr>
            </p:nvSpPr>
            <p:spPr/>
            <p:txBody>
              <a:bodyPr>
                <a:normAutofit fontScale="85000" lnSpcReduction="10000"/>
              </a:bodyPr>
              <a:lstStyle/>
              <a:p>
                <a:pPr>
                  <a:lnSpc>
                    <a:spcPct val="120000"/>
                  </a:lnSpc>
                </a:pPr>
                <a:r>
                  <a:rPr lang="en-US" sz="2800" dirty="0"/>
                  <a:t>the logarithmic form of the relatedness odds matrix. </a:t>
                </a:r>
              </a:p>
              <a:p>
                <a:pPr>
                  <a:lnSpc>
                    <a:spcPct val="120000"/>
                  </a:lnSpc>
                </a:pPr>
                <a:r>
                  <a:rPr lang="en-US" sz="2800" dirty="0"/>
                  <a:t>the score for aligning any two residues in a pairwise alignment</a:t>
                </a:r>
              </a:p>
              <a:p>
                <a:pPr lvl="1">
                  <a:lnSpc>
                    <a:spcPct val="120000"/>
                  </a:lnSpc>
                </a:pP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𝑠</m:t>
                        </m:r>
                      </m:e>
                      <m:sub>
                        <m:r>
                          <a:rPr lang="en-US" sz="3200" b="0" i="1" smtClean="0">
                            <a:latin typeface="Cambria Math" panose="02040503050406030204" pitchFamily="18" charset="0"/>
                          </a:rPr>
                          <m:t>𝑖𝑗</m:t>
                        </m:r>
                      </m:sub>
                    </m:sSub>
                    <m:r>
                      <a:rPr lang="en-US" sz="3200" b="0" i="1" smtClean="0">
                        <a:latin typeface="Cambria Math" panose="02040503050406030204" pitchFamily="18" charset="0"/>
                      </a:rPr>
                      <m:t>=10</m:t>
                    </m:r>
                    <m:r>
                      <a:rPr lang="en-US" sz="3200" b="0" i="1" smtClean="0">
                        <a:latin typeface="Cambria Math" panose="02040503050406030204" pitchFamily="18" charset="0"/>
                        <a:ea typeface="Cambria Math" panose="02040503050406030204" pitchFamily="18" charset="0"/>
                      </a:rPr>
                      <m:t>×</m:t>
                    </m:r>
                    <m:func>
                      <m:funcPr>
                        <m:ctrlPr>
                          <a:rPr lang="en-US" sz="3200" b="0" i="1" smtClean="0">
                            <a:latin typeface="Cambria Math" panose="02040503050406030204" pitchFamily="18" charset="0"/>
                            <a:ea typeface="Cambria Math" panose="02040503050406030204" pitchFamily="18" charset="0"/>
                          </a:rPr>
                        </m:ctrlPr>
                      </m:funcPr>
                      <m:fName>
                        <m:sSub>
                          <m:sSubPr>
                            <m:ctrlPr>
                              <a:rPr lang="en-US" sz="3200" b="0" i="1" smtClean="0">
                                <a:latin typeface="Cambria Math" panose="02040503050406030204" pitchFamily="18" charset="0"/>
                                <a:ea typeface="Cambria Math" panose="02040503050406030204" pitchFamily="18" charset="0"/>
                              </a:rPr>
                            </m:ctrlPr>
                          </m:sSubPr>
                          <m:e>
                            <m:r>
                              <m:rPr>
                                <m:sty m:val="p"/>
                              </m:rPr>
                              <a:rPr lang="en-US" sz="3200" b="0" i="0" smtClean="0">
                                <a:latin typeface="Cambria Math" panose="02040503050406030204" pitchFamily="18" charset="0"/>
                                <a:ea typeface="Cambria Math" panose="02040503050406030204" pitchFamily="18" charset="0"/>
                              </a:rPr>
                              <m:t>log</m:t>
                            </m:r>
                          </m:e>
                          <m:sub>
                            <m:r>
                              <a:rPr lang="en-US" sz="3200" b="0" i="1" smtClean="0">
                                <a:latin typeface="Cambria Math" panose="02040503050406030204" pitchFamily="18" charset="0"/>
                                <a:ea typeface="Cambria Math" panose="02040503050406030204" pitchFamily="18" charset="0"/>
                              </a:rPr>
                              <m:t>10</m:t>
                            </m:r>
                          </m:sub>
                        </m:sSub>
                      </m:fName>
                      <m:e>
                        <m:d>
                          <m:dPr>
                            <m:ctrlPr>
                              <a:rPr lang="en-US" sz="3200" b="0" i="1" smtClean="0">
                                <a:latin typeface="Cambria Math" panose="02040503050406030204" pitchFamily="18" charset="0"/>
                                <a:ea typeface="Cambria Math" panose="02040503050406030204" pitchFamily="18" charset="0"/>
                              </a:rPr>
                            </m:ctrlPr>
                          </m:dPr>
                          <m:e>
                            <m:f>
                              <m:fPr>
                                <m:ctrlPr>
                                  <a:rPr lang="en-US" sz="3200" b="0" i="1" smtClean="0">
                                    <a:latin typeface="Cambria Math" panose="02040503050406030204" pitchFamily="18" charset="0"/>
                                    <a:ea typeface="Cambria Math" panose="02040503050406030204" pitchFamily="18" charset="0"/>
                                  </a:rPr>
                                </m:ctrlPr>
                              </m:fPr>
                              <m:num>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𝑀</m:t>
                                    </m:r>
                                  </m:e>
                                  <m:sub>
                                    <m:r>
                                      <a:rPr lang="en-US" sz="3200" b="0" i="1" smtClean="0">
                                        <a:latin typeface="Cambria Math" panose="02040503050406030204" pitchFamily="18" charset="0"/>
                                        <a:ea typeface="Cambria Math" panose="02040503050406030204" pitchFamily="18" charset="0"/>
                                      </a:rPr>
                                      <m:t>𝑖𝑗</m:t>
                                    </m:r>
                                  </m:sub>
                                </m:sSub>
                              </m:num>
                              <m:den>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𝑓</m:t>
                                    </m:r>
                                  </m:e>
                                  <m:sub>
                                    <m:r>
                                      <a:rPr lang="en-US" sz="3200" b="0" i="1" smtClean="0">
                                        <a:latin typeface="Cambria Math" panose="02040503050406030204" pitchFamily="18" charset="0"/>
                                        <a:ea typeface="Cambria Math" panose="02040503050406030204" pitchFamily="18" charset="0"/>
                                      </a:rPr>
                                      <m:t>𝑖</m:t>
                                    </m:r>
                                  </m:sub>
                                </m:sSub>
                              </m:den>
                            </m:f>
                          </m:e>
                        </m:d>
                      </m:e>
                    </m:func>
                  </m:oMath>
                </a14:m>
                <a:endParaRPr lang="en-US" sz="2000" i="1" dirty="0"/>
              </a:p>
              <a:p>
                <a:pPr>
                  <a:lnSpc>
                    <a:spcPct val="120000"/>
                  </a:lnSpc>
                </a:pPr>
                <a:r>
                  <a:rPr lang="en-US" sz="2800" dirty="0"/>
                  <a:t>Why? </a:t>
                </a:r>
              </a:p>
              <a:p>
                <a:pPr lvl="1">
                  <a:lnSpc>
                    <a:spcPct val="120000"/>
                  </a:lnSpc>
                  <a:buFontTx/>
                  <a:buChar char="•"/>
                </a:pPr>
                <a:r>
                  <a:rPr lang="en-US" sz="2000" dirty="0">
                    <a:solidFill>
                      <a:srgbClr val="000000"/>
                    </a:solidFill>
                    <a:cs typeface="Gill Sans MT"/>
                  </a:rPr>
                  <a:t>We want a scoring matrix so that when we do a pairwise alignment (or a BLAST search) we know what score to assign to two aligned amino acid residues.</a:t>
                </a:r>
              </a:p>
              <a:p>
                <a:pPr lvl="1">
                  <a:lnSpc>
                    <a:spcPct val="120000"/>
                  </a:lnSpc>
                  <a:buFontTx/>
                  <a:buChar char="•"/>
                </a:pPr>
                <a:r>
                  <a:rPr lang="en-US" sz="2000" dirty="0">
                    <a:solidFill>
                      <a:srgbClr val="000000"/>
                    </a:solidFill>
                    <a:cs typeface="Gill Sans MT"/>
                  </a:rPr>
                  <a:t>Logarithms are easier to use for a scoring system.  They allow us to sum the scores of aligned residues (rather than having to multiply them).</a:t>
                </a:r>
              </a:p>
            </p:txBody>
          </p:sp>
        </mc:Choice>
        <mc:Fallback>
          <p:sp>
            <p:nvSpPr>
              <p:cNvPr id="4" name="Content Placeholder 3">
                <a:extLst>
                  <a:ext uri="{FF2B5EF4-FFF2-40B4-BE49-F238E27FC236}">
                    <a16:creationId xmlns:a16="http://schemas.microsoft.com/office/drawing/2014/main" id="{1FE8E74E-9B1B-264F-9DCD-13E45DC38FAE}"/>
                  </a:ext>
                </a:extLst>
              </p:cNvPr>
              <p:cNvSpPr>
                <a:spLocks noGrp="1" noRot="1" noChangeAspect="1" noMove="1" noResize="1" noEditPoints="1" noAdjustHandles="1" noChangeArrowheads="1" noChangeShapeType="1" noTextEdit="1"/>
              </p:cNvSpPr>
              <p:nvPr>
                <p:ph idx="1"/>
              </p:nvPr>
            </p:nvSpPr>
            <p:spPr>
              <a:blipFill>
                <a:blip r:embed="rId2"/>
                <a:stretch>
                  <a:fillRect l="-965" t="-1170" r="-804"/>
                </a:stretch>
              </a:blipFill>
            </p:spPr>
            <p:txBody>
              <a:bodyPr/>
              <a:lstStyle/>
              <a:p>
                <a:r>
                  <a:rPr lang="en-US">
                    <a:noFill/>
                  </a:rPr>
                  <a:t> </a:t>
                </a:r>
              </a:p>
            </p:txBody>
          </p:sp>
        </mc:Fallback>
      </mc:AlternateContent>
      <p:sp>
        <p:nvSpPr>
          <p:cNvPr id="5" name="TextBox 4"/>
          <p:cNvSpPr txBox="1"/>
          <p:nvPr/>
        </p:nvSpPr>
        <p:spPr>
          <a:xfrm>
            <a:off x="6024281" y="6499426"/>
            <a:ext cx="3119719" cy="369332"/>
          </a:xfrm>
          <a:prstGeom prst="rect">
            <a:avLst/>
          </a:prstGeom>
          <a:noFill/>
        </p:spPr>
        <p:txBody>
          <a:bodyPr wrap="square" rtlCol="0">
            <a:spAutoFit/>
          </a:bodyPr>
          <a:lstStyle/>
          <a:p>
            <a:pPr algn="r"/>
            <a:r>
              <a:rPr lang="en-US" dirty="0">
                <a:solidFill>
                  <a:schemeClr val="bg1"/>
                </a:solidFill>
              </a:rPr>
              <a:t>B&amp;FG 3e, Eq. 3-4, Page 89</a:t>
            </a:r>
          </a:p>
        </p:txBody>
      </p:sp>
    </p:spTree>
    <p:extLst>
      <p:ext uri="{BB962C8B-B14F-4D97-AF65-F5344CB8AC3E}">
        <p14:creationId xmlns:p14="http://schemas.microsoft.com/office/powerpoint/2010/main" val="3171405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41493" y="6488668"/>
            <a:ext cx="2602507" cy="369332"/>
          </a:xfrm>
          <a:prstGeom prst="rect">
            <a:avLst/>
          </a:prstGeom>
          <a:noFill/>
        </p:spPr>
        <p:txBody>
          <a:bodyPr wrap="none" rtlCol="0">
            <a:spAutoFit/>
          </a:bodyPr>
          <a:lstStyle/>
          <a:p>
            <a:r>
              <a:rPr lang="en-US" dirty="0">
                <a:solidFill>
                  <a:schemeClr val="bg1"/>
                </a:solidFill>
              </a:rPr>
              <a:t>B&amp;FG 3e, Eq. 3-5, Page 89</a:t>
            </a:r>
          </a:p>
        </p:txBody>
      </p:sp>
      <p:sp>
        <p:nvSpPr>
          <p:cNvPr id="4" name="Title 3">
            <a:extLst>
              <a:ext uri="{FF2B5EF4-FFF2-40B4-BE49-F238E27FC236}">
                <a16:creationId xmlns:a16="http://schemas.microsoft.com/office/drawing/2014/main" id="{9DC80D27-E1B8-6B44-86D9-F1B79CD39BD1}"/>
              </a:ext>
            </a:extLst>
          </p:cNvPr>
          <p:cNvSpPr>
            <a:spLocks noGrp="1"/>
          </p:cNvSpPr>
          <p:nvPr>
            <p:ph type="title"/>
          </p:nvPr>
        </p:nvSpPr>
        <p:spPr/>
        <p:txBody>
          <a:bodyPr/>
          <a:lstStyle/>
          <a:p>
            <a:r>
              <a:rPr lang="en-US" dirty="0"/>
              <a:t>from cysteine (C) to leucine (L) </a:t>
            </a:r>
            <a:r>
              <a:rPr lang="en-US"/>
              <a:t>@ PAM250</a:t>
            </a:r>
            <a:endParaRPr lang="en-US"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1FEAEEEC-4FCB-1A49-92BF-968006EE0989}"/>
                  </a:ext>
                </a:extLst>
              </p:cNvPr>
              <p:cNvSpPr>
                <a:spLocks noGrp="1"/>
              </p:cNvSpPr>
              <p:nvPr>
                <p:ph idx="1"/>
              </p:nvPr>
            </p:nvSpPr>
            <p:spPr/>
            <p:txBody>
              <a:bodyPr>
                <a:norm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𝐿𝐶</m:t>
                        </m:r>
                      </m:sub>
                    </m:sSub>
                    <m:r>
                      <a:rPr lang="en-US" sz="2400" i="1">
                        <a:latin typeface="Cambria Math" panose="02040503050406030204" pitchFamily="18" charset="0"/>
                      </a:rPr>
                      <m:t>=10</m:t>
                    </m:r>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log</m:t>
                            </m:r>
                          </m:e>
                          <m:sub>
                            <m:r>
                              <a:rPr lang="en-US" sz="2400" i="1">
                                <a:latin typeface="Cambria Math" panose="02040503050406030204" pitchFamily="18" charset="0"/>
                                <a:ea typeface="Cambria Math" panose="02040503050406030204" pitchFamily="18" charset="0"/>
                              </a:rPr>
                              <m:t>10</m:t>
                            </m:r>
                          </m:sub>
                        </m:sSub>
                      </m:fName>
                      <m:e>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𝑀</m:t>
                                    </m:r>
                                  </m:e>
                                  <m:sub>
                                    <m:r>
                                      <a:rPr lang="en-US" sz="2400" b="0" i="1" smtClean="0">
                                        <a:latin typeface="Cambria Math" panose="02040503050406030204" pitchFamily="18" charset="0"/>
                                        <a:ea typeface="Cambria Math" panose="02040503050406030204" pitchFamily="18" charset="0"/>
                                      </a:rPr>
                                      <m:t>𝐿𝐶</m:t>
                                    </m:r>
                                  </m:sub>
                                </m:sSub>
                              </m:num>
                              <m:den>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𝐿</m:t>
                                    </m:r>
                                  </m:sub>
                                </m:sSub>
                              </m:den>
                            </m:f>
                          </m:e>
                        </m:d>
                        <m:r>
                          <a:rPr lang="en-US" sz="2400" b="0" i="1" smtClean="0">
                            <a:latin typeface="Cambria Math" panose="02040503050406030204" pitchFamily="18" charset="0"/>
                            <a:ea typeface="Cambria Math" panose="02040503050406030204" pitchFamily="18" charset="0"/>
                          </a:rPr>
                          <m:t>=10×</m:t>
                        </m:r>
                        <m:func>
                          <m:funcPr>
                            <m:ctrlPr>
                              <a:rPr lang="en-US" sz="2400" b="0" i="1" smtClean="0">
                                <a:latin typeface="Cambria Math" panose="02040503050406030204" pitchFamily="18" charset="0"/>
                                <a:ea typeface="Cambria Math" panose="02040503050406030204" pitchFamily="18" charset="0"/>
                              </a:rPr>
                            </m:ctrlPr>
                          </m:funcPr>
                          <m:fName>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log</m:t>
                                </m:r>
                              </m:e>
                              <m:sub>
                                <m:r>
                                  <a:rPr lang="en-US" sz="2400" b="0" i="1" smtClean="0">
                                    <a:latin typeface="Cambria Math" panose="02040503050406030204" pitchFamily="18" charset="0"/>
                                    <a:ea typeface="Cambria Math" panose="02040503050406030204" pitchFamily="18" charset="0"/>
                                  </a:rPr>
                                  <m:t>10</m:t>
                                </m:r>
                              </m:sub>
                            </m:sSub>
                          </m:fName>
                          <m:e>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0.02</m:t>
                                    </m:r>
                                  </m:num>
                                  <m:den>
                                    <m:r>
                                      <a:rPr lang="en-US" sz="2400" b="0" i="1" smtClean="0">
                                        <a:latin typeface="Cambria Math" panose="02040503050406030204" pitchFamily="18" charset="0"/>
                                        <a:ea typeface="Cambria Math" panose="02040503050406030204" pitchFamily="18" charset="0"/>
                                      </a:rPr>
                                      <m:t>0.085</m:t>
                                    </m:r>
                                  </m:den>
                                </m:f>
                              </m:e>
                            </m:d>
                          </m:e>
                        </m:func>
                      </m:e>
                    </m:func>
                    <m:r>
                      <a:rPr lang="en-US" sz="2400" b="0" i="1" smtClean="0">
                        <a:latin typeface="Cambria Math" panose="02040503050406030204" pitchFamily="18" charset="0"/>
                        <a:ea typeface="Cambria Math" panose="02040503050406030204" pitchFamily="18" charset="0"/>
                      </a:rPr>
                      <m:t>=−6.3</m:t>
                    </m:r>
                  </m:oMath>
                </a14:m>
                <a:endParaRPr lang="en-US" sz="1600" i="1" dirty="0"/>
              </a:p>
            </p:txBody>
          </p:sp>
        </mc:Choice>
        <mc:Fallback>
          <p:sp>
            <p:nvSpPr>
              <p:cNvPr id="8" name="Content Placeholder 7">
                <a:extLst>
                  <a:ext uri="{FF2B5EF4-FFF2-40B4-BE49-F238E27FC236}">
                    <a16:creationId xmlns:a16="http://schemas.microsoft.com/office/drawing/2014/main" id="{1FEAEEEC-4FCB-1A49-92BF-968006EE0989}"/>
                  </a:ext>
                </a:extLst>
              </p:cNvPr>
              <p:cNvSpPr>
                <a:spLocks noGrp="1" noRot="1" noChangeAspect="1" noMove="1" noResize="1" noEditPoints="1" noAdjustHandles="1" noChangeArrowheads="1" noChangeShapeType="1" noTextEdit="1"/>
              </p:cNvSpPr>
              <p:nvPr>
                <p:ph idx="1"/>
              </p:nvPr>
            </p:nvSpPr>
            <p:spPr>
              <a:blipFill>
                <a:blip r:embed="rId2"/>
                <a:stretch>
                  <a:fillRect l="-965"/>
                </a:stretch>
              </a:blipFill>
            </p:spPr>
            <p:txBody>
              <a:bodyPr/>
              <a:lstStyle/>
              <a:p>
                <a:r>
                  <a:rPr lang="en-US">
                    <a:noFill/>
                  </a:rPr>
                  <a:t> </a:t>
                </a:r>
              </a:p>
            </p:txBody>
          </p:sp>
        </mc:Fallback>
      </mc:AlternateContent>
      <p:pic>
        <p:nvPicPr>
          <p:cNvPr id="6" name="Picture 5" descr="Screen Shot 2016-02-27 at 5.28.32 PM.png">
            <a:extLst>
              <a:ext uri="{FF2B5EF4-FFF2-40B4-BE49-F238E27FC236}">
                <a16:creationId xmlns:a16="http://schemas.microsoft.com/office/drawing/2014/main" id="{FF368514-876C-7A4D-A003-CE917FA8568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480023"/>
            <a:ext cx="4700705" cy="3246381"/>
          </a:xfrm>
          <a:prstGeom prst="rect">
            <a:avLst/>
          </a:prstGeom>
        </p:spPr>
      </p:pic>
      <p:pic>
        <p:nvPicPr>
          <p:cNvPr id="7" name="Picture 6" descr="Screen Shot 2016-02-27 at 5.17.25 PM.png">
            <a:extLst>
              <a:ext uri="{FF2B5EF4-FFF2-40B4-BE49-F238E27FC236}">
                <a16:creationId xmlns:a16="http://schemas.microsoft.com/office/drawing/2014/main" id="{07B047BC-7532-B741-A1B8-42B60D5120D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21419" y="3303384"/>
            <a:ext cx="6322581" cy="3212354"/>
          </a:xfrm>
          <a:prstGeom prst="rect">
            <a:avLst/>
          </a:prstGeom>
        </p:spPr>
      </p:pic>
    </p:spTree>
    <p:extLst>
      <p:ext uri="{BB962C8B-B14F-4D97-AF65-F5344CB8AC3E}">
        <p14:creationId xmlns:p14="http://schemas.microsoft.com/office/powerpoint/2010/main" val="47141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2B94-6F39-6748-B2E1-381D570C3819}"/>
              </a:ext>
            </a:extLst>
          </p:cNvPr>
          <p:cNvSpPr>
            <a:spLocks noGrp="1"/>
          </p:cNvSpPr>
          <p:nvPr>
            <p:ph type="title"/>
          </p:nvPr>
        </p:nvSpPr>
        <p:spPr/>
        <p:txBody>
          <a:bodyPr>
            <a:normAutofit/>
          </a:bodyPr>
          <a:lstStyle/>
          <a:p>
            <a:r>
              <a:rPr lang="en-US" sz="3600" dirty="0">
                <a:cs typeface="Gill Sans MT"/>
              </a:rPr>
              <a:t>What do the numbers mean</a:t>
            </a:r>
            <a:r>
              <a:rPr lang="zh-Hant" altLang="en-US" sz="3600" dirty="0">
                <a:cs typeface="Gill Sans MT"/>
              </a:rPr>
              <a:t> </a:t>
            </a:r>
            <a:r>
              <a:rPr lang="en-US" sz="3600" dirty="0">
                <a:cs typeface="Gill Sans MT"/>
              </a:rPr>
              <a:t>in a log odds matrix?</a:t>
            </a:r>
            <a:endParaRPr lang="en-US" dirty="0"/>
          </a:p>
        </p:txBody>
      </p:sp>
      <p:sp>
        <p:nvSpPr>
          <p:cNvPr id="3" name="Content Placeholder 2">
            <a:extLst>
              <a:ext uri="{FF2B5EF4-FFF2-40B4-BE49-F238E27FC236}">
                <a16:creationId xmlns:a16="http://schemas.microsoft.com/office/drawing/2014/main" id="{F08C7FD1-2E52-5841-9B8B-E25A89CF5389}"/>
              </a:ext>
            </a:extLst>
          </p:cNvPr>
          <p:cNvSpPr>
            <a:spLocks noGrp="1"/>
          </p:cNvSpPr>
          <p:nvPr>
            <p:ph idx="1"/>
          </p:nvPr>
        </p:nvSpPr>
        <p:spPr/>
        <p:txBody>
          <a:bodyPr>
            <a:normAutofit/>
          </a:bodyPr>
          <a:lstStyle/>
          <a:p>
            <a:r>
              <a:rPr lang="en-US" sz="2800" dirty="0">
                <a:solidFill>
                  <a:schemeClr val="tx1">
                    <a:lumMod val="75000"/>
                    <a:lumOff val="25000"/>
                  </a:schemeClr>
                </a:solidFill>
                <a:latin typeface="Gill Sans MT"/>
                <a:cs typeface="Gill Sans MT"/>
              </a:rPr>
              <a:t>0: neutral</a:t>
            </a:r>
          </a:p>
          <a:p>
            <a:r>
              <a:rPr lang="en-US" sz="2800" dirty="0">
                <a:solidFill>
                  <a:schemeClr val="tx1">
                    <a:lumMod val="75000"/>
                    <a:lumOff val="25000"/>
                  </a:schemeClr>
                </a:solidFill>
                <a:latin typeface="Gill Sans MT"/>
                <a:cs typeface="Gill Sans MT"/>
              </a:rPr>
              <a:t>+2: indicates that the amino acid replacement occurs 1.6 times as frequently as expected by chance</a:t>
            </a:r>
          </a:p>
          <a:p>
            <a:r>
              <a:rPr lang="en-US" sz="2800" dirty="0">
                <a:solidFill>
                  <a:schemeClr val="tx1">
                    <a:lumMod val="75000"/>
                    <a:lumOff val="25000"/>
                  </a:schemeClr>
                </a:solidFill>
                <a:latin typeface="Gill Sans MT"/>
                <a:cs typeface="Gill Sans MT"/>
              </a:rPr>
              <a:t>–10: that the correspondence of two amino acids in an alignment that accurately represents homology (evolutionary descent) is one tenth as frequent as the chance alignment of these amino acids</a:t>
            </a:r>
          </a:p>
        </p:txBody>
      </p:sp>
    </p:spTree>
    <p:extLst>
      <p:ext uri="{BB962C8B-B14F-4D97-AF65-F5344CB8AC3E}">
        <p14:creationId xmlns:p14="http://schemas.microsoft.com/office/powerpoint/2010/main" val="3501412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5665" y="6488668"/>
            <a:ext cx="3048335" cy="369332"/>
          </a:xfrm>
          <a:prstGeom prst="rect">
            <a:avLst/>
          </a:prstGeom>
          <a:noFill/>
        </p:spPr>
        <p:txBody>
          <a:bodyPr wrap="none" rtlCol="0">
            <a:spAutoFit/>
          </a:bodyPr>
          <a:lstStyle/>
          <a:p>
            <a:pPr algn="r"/>
            <a:r>
              <a:rPr lang="en-US" dirty="0">
                <a:solidFill>
                  <a:schemeClr val="bg1"/>
                </a:solidFill>
              </a:rPr>
              <a:t>B&amp;FG 3e, Fig. 3-14, Page 90,91</a:t>
            </a:r>
          </a:p>
        </p:txBody>
      </p:sp>
      <p:pic>
        <p:nvPicPr>
          <p:cNvPr id="3" name="Picture 2" descr="Screen Shot 2016-02-27 at 5.29.4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37467" y="1652380"/>
            <a:ext cx="4218070" cy="2929215"/>
          </a:xfrm>
          <a:prstGeom prst="rect">
            <a:avLst/>
          </a:prstGeom>
        </p:spPr>
      </p:pic>
      <p:sp>
        <p:nvSpPr>
          <p:cNvPr id="6" name="TextBox 5"/>
          <p:cNvSpPr txBox="1"/>
          <p:nvPr/>
        </p:nvSpPr>
        <p:spPr>
          <a:xfrm>
            <a:off x="4874942" y="1034516"/>
            <a:ext cx="3943120" cy="400110"/>
          </a:xfrm>
          <a:prstGeom prst="rect">
            <a:avLst/>
          </a:prstGeom>
          <a:noFill/>
        </p:spPr>
        <p:txBody>
          <a:bodyPr wrap="square" rtlCol="0">
            <a:spAutoFit/>
          </a:bodyPr>
          <a:lstStyle/>
          <a:p>
            <a:pPr algn="ctr"/>
            <a:r>
              <a:rPr lang="en-US" sz="2000" dirty="0"/>
              <a:t>Log-odds matrix for PAM250</a:t>
            </a:r>
          </a:p>
        </p:txBody>
      </p:sp>
      <p:pic>
        <p:nvPicPr>
          <p:cNvPr id="7" name="Picture 6" descr="Screen Shot 2016-02-27 at 5.30.03 PM.png">
            <a:extLst>
              <a:ext uri="{FF2B5EF4-FFF2-40B4-BE49-F238E27FC236}">
                <a16:creationId xmlns:a16="http://schemas.microsoft.com/office/drawing/2014/main" id="{1B35EE99-E639-604E-A20B-536F1E13E868}"/>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263027" y="1785519"/>
            <a:ext cx="4244249" cy="2707004"/>
          </a:xfrm>
          <a:prstGeom prst="rect">
            <a:avLst/>
          </a:prstGeom>
        </p:spPr>
      </p:pic>
      <p:sp>
        <p:nvSpPr>
          <p:cNvPr id="8" name="TextBox 7">
            <a:extLst>
              <a:ext uri="{FF2B5EF4-FFF2-40B4-BE49-F238E27FC236}">
                <a16:creationId xmlns:a16="http://schemas.microsoft.com/office/drawing/2014/main" id="{BA12085C-489F-D547-A737-914C5CCABE9C}"/>
              </a:ext>
            </a:extLst>
          </p:cNvPr>
          <p:cNvSpPr txBox="1"/>
          <p:nvPr/>
        </p:nvSpPr>
        <p:spPr>
          <a:xfrm>
            <a:off x="413591" y="1061849"/>
            <a:ext cx="3943120" cy="400110"/>
          </a:xfrm>
          <a:prstGeom prst="rect">
            <a:avLst/>
          </a:prstGeom>
          <a:noFill/>
        </p:spPr>
        <p:txBody>
          <a:bodyPr wrap="square" rtlCol="0">
            <a:spAutoFit/>
          </a:bodyPr>
          <a:lstStyle/>
          <a:p>
            <a:pPr algn="ctr"/>
            <a:r>
              <a:rPr lang="en-US" sz="2000" dirty="0"/>
              <a:t>Log-odds matrix for PAM10</a:t>
            </a:r>
          </a:p>
        </p:txBody>
      </p:sp>
      <p:sp>
        <p:nvSpPr>
          <p:cNvPr id="2" name="Rectangle 1">
            <a:extLst>
              <a:ext uri="{FF2B5EF4-FFF2-40B4-BE49-F238E27FC236}">
                <a16:creationId xmlns:a16="http://schemas.microsoft.com/office/drawing/2014/main" id="{7C0C1B43-3F15-8B47-AB0B-6D2CF1671994}"/>
              </a:ext>
            </a:extLst>
          </p:cNvPr>
          <p:cNvSpPr/>
          <p:nvPr/>
        </p:nvSpPr>
        <p:spPr>
          <a:xfrm>
            <a:off x="4626818" y="4760998"/>
            <a:ext cx="4572000" cy="1200329"/>
          </a:xfrm>
          <a:prstGeom prst="rect">
            <a:avLst/>
          </a:prstGeom>
        </p:spPr>
        <p:txBody>
          <a:bodyPr>
            <a:spAutoFit/>
          </a:bodyPr>
          <a:lstStyle/>
          <a:p>
            <a:r>
              <a:rPr lang="en-US" dirty="0"/>
              <a:t>a useful matrix for comparing distantly related proteins.</a:t>
            </a:r>
          </a:p>
          <a:p>
            <a:r>
              <a:rPr lang="en-US" dirty="0"/>
              <a:t>two tryptophan (W) residues earns +17 and a W to T mismatch is -5.</a:t>
            </a:r>
          </a:p>
        </p:txBody>
      </p:sp>
      <p:sp>
        <p:nvSpPr>
          <p:cNvPr id="4" name="Rectangle 3">
            <a:extLst>
              <a:ext uri="{FF2B5EF4-FFF2-40B4-BE49-F238E27FC236}">
                <a16:creationId xmlns:a16="http://schemas.microsoft.com/office/drawing/2014/main" id="{1602A68B-F247-FB43-A80C-481E7E275387}"/>
              </a:ext>
            </a:extLst>
          </p:cNvPr>
          <p:cNvSpPr/>
          <p:nvPr/>
        </p:nvSpPr>
        <p:spPr>
          <a:xfrm>
            <a:off x="99152" y="4760998"/>
            <a:ext cx="4572000" cy="1200329"/>
          </a:xfrm>
          <a:prstGeom prst="rect">
            <a:avLst/>
          </a:prstGeom>
        </p:spPr>
        <p:txBody>
          <a:bodyPr>
            <a:spAutoFit/>
          </a:bodyPr>
          <a:lstStyle/>
          <a:p>
            <a:r>
              <a:rPr lang="en-US" dirty="0"/>
              <a:t>a scoring matrix with “severe” penalties. </a:t>
            </a:r>
          </a:p>
          <a:p>
            <a:r>
              <a:rPr lang="en-US" dirty="0"/>
              <a:t>A match of W to W earns +13, but a mismatch (e.g. W aligned to T) has a score of -19, far lower than in PAM250.</a:t>
            </a:r>
          </a:p>
        </p:txBody>
      </p:sp>
    </p:spTree>
    <p:extLst>
      <p:ext uri="{BB962C8B-B14F-4D97-AF65-F5344CB8AC3E}">
        <p14:creationId xmlns:p14="http://schemas.microsoft.com/office/powerpoint/2010/main" val="555220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87412" y="6526340"/>
            <a:ext cx="2756588" cy="369332"/>
          </a:xfrm>
          <a:prstGeom prst="rect">
            <a:avLst/>
          </a:prstGeom>
          <a:noFill/>
        </p:spPr>
        <p:txBody>
          <a:bodyPr wrap="none" rtlCol="0">
            <a:spAutoFit/>
          </a:bodyPr>
          <a:lstStyle/>
          <a:p>
            <a:pPr algn="r"/>
            <a:r>
              <a:rPr lang="en-US" dirty="0">
                <a:solidFill>
                  <a:schemeClr val="bg1"/>
                </a:solidFill>
              </a:rPr>
              <a:t>B&amp;FG 3e, Fig. 3-16, Page 92</a:t>
            </a:r>
          </a:p>
        </p:txBody>
      </p:sp>
      <p:pic>
        <p:nvPicPr>
          <p:cNvPr id="3" name="Picture 2" descr="Screen Shot 2016-02-27 at 5.30.15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1039" y="2969196"/>
            <a:ext cx="5024962" cy="3888804"/>
          </a:xfrm>
          <a:prstGeom prst="rect">
            <a:avLst/>
          </a:prstGeom>
        </p:spPr>
      </p:pic>
      <p:sp>
        <p:nvSpPr>
          <p:cNvPr id="6" name="Title 5">
            <a:extLst>
              <a:ext uri="{FF2B5EF4-FFF2-40B4-BE49-F238E27FC236}">
                <a16:creationId xmlns:a16="http://schemas.microsoft.com/office/drawing/2014/main" id="{0A67559F-09B3-4E49-BDFC-36EF3AB42A20}"/>
              </a:ext>
            </a:extLst>
          </p:cNvPr>
          <p:cNvSpPr>
            <a:spLocks noGrp="1"/>
          </p:cNvSpPr>
          <p:nvPr>
            <p:ph type="title"/>
          </p:nvPr>
        </p:nvSpPr>
        <p:spPr/>
        <p:txBody>
          <a:bodyPr/>
          <a:lstStyle/>
          <a:p>
            <a:r>
              <a:rPr lang="en-US" sz="3600" dirty="0"/>
              <a:t>Effect of scoring matrix on bit scores</a:t>
            </a:r>
            <a:endParaRPr lang="en-US" dirty="0"/>
          </a:p>
        </p:txBody>
      </p:sp>
      <p:sp>
        <p:nvSpPr>
          <p:cNvPr id="7" name="Content Placeholder 6">
            <a:extLst>
              <a:ext uri="{FF2B5EF4-FFF2-40B4-BE49-F238E27FC236}">
                <a16:creationId xmlns:a16="http://schemas.microsoft.com/office/drawing/2014/main" id="{FF960EA7-862E-9241-85C1-A40671166E0C}"/>
              </a:ext>
            </a:extLst>
          </p:cNvPr>
          <p:cNvSpPr>
            <a:spLocks noGrp="1"/>
          </p:cNvSpPr>
          <p:nvPr>
            <p:ph idx="1"/>
          </p:nvPr>
        </p:nvSpPr>
        <p:spPr>
          <a:xfrm>
            <a:off x="628650" y="1825625"/>
            <a:ext cx="7886700" cy="1143571"/>
          </a:xfrm>
        </p:spPr>
        <p:txBody>
          <a:bodyPr>
            <a:normAutofit fontScale="92500" lnSpcReduction="20000"/>
          </a:bodyPr>
          <a:lstStyle/>
          <a:p>
            <a:pPr>
              <a:lnSpc>
                <a:spcPct val="110000"/>
              </a:lnSpc>
            </a:pPr>
            <a:r>
              <a:rPr lang="en-US" sz="2000" dirty="0"/>
              <a:t>Look at score for distantly related proteins (e.g. beta globin versus alpha globin) and note that PAM10 or similar matrices assign very low scores. This effect is not seen for very closely related proteins (e.g. a chimp vs. human globin).</a:t>
            </a:r>
          </a:p>
          <a:p>
            <a:pPr marL="0" indent="0">
              <a:lnSpc>
                <a:spcPct val="110000"/>
              </a:lnSpc>
              <a:buNone/>
            </a:pPr>
            <a:endParaRPr lang="en-US" dirty="0"/>
          </a:p>
        </p:txBody>
      </p:sp>
    </p:spTree>
    <p:extLst>
      <p:ext uri="{BB962C8B-B14F-4D97-AF65-F5344CB8AC3E}">
        <p14:creationId xmlns:p14="http://schemas.microsoft.com/office/powerpoint/2010/main" val="3486163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C923B-50A5-BB4F-A9AC-424A80B26199}"/>
              </a:ext>
            </a:extLst>
          </p:cNvPr>
          <p:cNvSpPr>
            <a:spLocks noGrp="1"/>
          </p:cNvSpPr>
          <p:nvPr>
            <p:ph type="ctrTitle"/>
          </p:nvPr>
        </p:nvSpPr>
        <p:spPr/>
        <p:txBody>
          <a:bodyPr/>
          <a:lstStyle/>
          <a:p>
            <a:r>
              <a:rPr lang="en-US" sz="4800" dirty="0" err="1">
                <a:cs typeface="Gill Sans MT"/>
              </a:rPr>
              <a:t>BLOcks</a:t>
            </a:r>
            <a:r>
              <a:rPr lang="en-US" sz="4800" dirty="0">
                <a:cs typeface="Gill Sans MT"/>
              </a:rPr>
              <a:t> </a:t>
            </a:r>
            <a:r>
              <a:rPr lang="en-US" sz="4800" dirty="0" err="1">
                <a:cs typeface="Gill Sans MT"/>
              </a:rPr>
              <a:t>SUbstitution</a:t>
            </a:r>
            <a:r>
              <a:rPr lang="en-US" sz="4800" dirty="0">
                <a:cs typeface="Gill Sans MT"/>
              </a:rPr>
              <a:t> Matrix (</a:t>
            </a:r>
            <a:r>
              <a:rPr lang="en-US" altLang="zh-TW" sz="4800" dirty="0">
                <a:ea typeface="PMingLiU" charset="-120"/>
              </a:rPr>
              <a:t>BLOSUM)</a:t>
            </a:r>
            <a:endParaRPr lang="en-US" dirty="0"/>
          </a:p>
        </p:txBody>
      </p:sp>
      <p:sp>
        <p:nvSpPr>
          <p:cNvPr id="5" name="Subtitle 4">
            <a:extLst>
              <a:ext uri="{FF2B5EF4-FFF2-40B4-BE49-F238E27FC236}">
                <a16:creationId xmlns:a16="http://schemas.microsoft.com/office/drawing/2014/main" id="{F8403D3F-E6D1-FA45-B7D7-6C632FF7DD7C}"/>
              </a:ext>
            </a:extLst>
          </p:cNvPr>
          <p:cNvSpPr>
            <a:spLocks noGrp="1"/>
          </p:cNvSpPr>
          <p:nvPr>
            <p:ph type="subTitle" idx="1"/>
          </p:nvPr>
        </p:nvSpPr>
        <p:spPr/>
        <p:txBody>
          <a:bodyPr>
            <a:normAutofit/>
          </a:bodyPr>
          <a:lstStyle/>
          <a:p>
            <a:r>
              <a:rPr lang="en-US" sz="2400" dirty="0" err="1">
                <a:solidFill>
                  <a:schemeClr val="bg1"/>
                </a:solidFill>
              </a:rPr>
              <a:t>Henikoff</a:t>
            </a:r>
            <a:r>
              <a:rPr lang="en-US" sz="2400" dirty="0">
                <a:solidFill>
                  <a:schemeClr val="bg1"/>
                </a:solidFill>
              </a:rPr>
              <a:t>, S.; </a:t>
            </a:r>
            <a:r>
              <a:rPr lang="en-US" sz="2400" dirty="0" err="1">
                <a:solidFill>
                  <a:schemeClr val="bg1"/>
                </a:solidFill>
              </a:rPr>
              <a:t>Henikoff</a:t>
            </a:r>
            <a:r>
              <a:rPr lang="en-US" sz="2400" dirty="0">
                <a:solidFill>
                  <a:schemeClr val="bg1"/>
                </a:solidFill>
              </a:rPr>
              <a:t>, J.G. (1992). "Amino Acid Substitution Matrices from Protein Blocks". </a:t>
            </a:r>
            <a:r>
              <a:rPr lang="en-US" sz="2400" i="1" dirty="0">
                <a:solidFill>
                  <a:schemeClr val="bg1"/>
                </a:solidFill>
              </a:rPr>
              <a:t>PNAS</a:t>
            </a:r>
            <a:r>
              <a:rPr lang="en-US" sz="2400" dirty="0">
                <a:solidFill>
                  <a:schemeClr val="bg1"/>
                </a:solidFill>
              </a:rPr>
              <a:t>. 89 (22): 10915–10919</a:t>
            </a:r>
          </a:p>
        </p:txBody>
      </p:sp>
    </p:spTree>
    <p:extLst>
      <p:ext uri="{BB962C8B-B14F-4D97-AF65-F5344CB8AC3E}">
        <p14:creationId xmlns:p14="http://schemas.microsoft.com/office/powerpoint/2010/main" val="3417668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noAutofit/>
          </a:bodyPr>
          <a:lstStyle/>
          <a:p>
            <a:pPr lvl="0" algn="l">
              <a:lnSpc>
                <a:spcPct val="100000"/>
              </a:lnSpc>
            </a:pPr>
            <a:r>
              <a:rPr lang="en-GB" altLang="zh-TW" sz="2800" dirty="0"/>
              <a:t>Why Do We Need Sequence Alignment ?</a:t>
            </a:r>
            <a:br>
              <a:rPr lang="en-US" altLang="zh-TW" sz="2800" dirty="0"/>
            </a:br>
            <a:r>
              <a:rPr lang="en-US" altLang="zh-TW" sz="2800" dirty="0"/>
              <a:t>Its application in structure homology and evolutionary modeling context.</a:t>
            </a:r>
            <a:endParaRPr kumimoji="1" lang="zh-TW" altLang="en-US" sz="2800"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6176577"/>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normAutofit/>
          </a:bodyPr>
          <a:lstStyle/>
          <a:p>
            <a:r>
              <a:rPr lang="en-US" altLang="zh-TW" sz="4000" dirty="0">
                <a:ea typeface="PMingLiU" charset="-120"/>
              </a:rPr>
              <a:t>Idea of BLOSUM</a:t>
            </a:r>
          </a:p>
        </p:txBody>
      </p:sp>
      <p:sp>
        <p:nvSpPr>
          <p:cNvPr id="282627" name="Rectangle 3"/>
          <p:cNvSpPr>
            <a:spLocks noGrp="1" noChangeArrowheads="1"/>
          </p:cNvSpPr>
          <p:nvPr>
            <p:ph idx="1"/>
          </p:nvPr>
        </p:nvSpPr>
        <p:spPr/>
        <p:txBody>
          <a:bodyPr>
            <a:normAutofit/>
          </a:bodyPr>
          <a:lstStyle/>
          <a:p>
            <a:pPr marL="285750" indent="-285750"/>
            <a:r>
              <a:rPr lang="en-US" altLang="zh-TW" sz="2800" dirty="0">
                <a:ea typeface="PMingLiU" charset="-120"/>
              </a:rPr>
              <a:t>use aligned </a:t>
            </a:r>
            <a:r>
              <a:rPr lang="en-US" altLang="zh-TW" sz="2800" dirty="0" err="1">
                <a:ea typeface="PMingLiU" charset="-120"/>
              </a:rPr>
              <a:t>ungapped</a:t>
            </a:r>
            <a:r>
              <a:rPr lang="en-US" altLang="zh-TW" sz="2800" dirty="0">
                <a:ea typeface="PMingLiU" charset="-120"/>
              </a:rPr>
              <a:t> regions of </a:t>
            </a:r>
            <a:r>
              <a:rPr lang="en-US" altLang="zh-TW" sz="2800" u="sng" dirty="0">
                <a:ea typeface="PMingLiU" charset="-120"/>
              </a:rPr>
              <a:t>protein families</a:t>
            </a:r>
            <a:r>
              <a:rPr lang="en-US" altLang="zh-TW" sz="2800" i="1" dirty="0">
                <a:ea typeface="PMingLiU" charset="-120"/>
              </a:rPr>
              <a:t>. </a:t>
            </a:r>
            <a:r>
              <a:rPr lang="en-US" altLang="zh-TW" sz="2800" dirty="0">
                <a:ea typeface="PMingLiU" charset="-120"/>
              </a:rPr>
              <a:t>These are assumed to have a common ancestor.</a:t>
            </a:r>
          </a:p>
          <a:p>
            <a:pPr marL="628650" lvl="1" indent="-285750">
              <a:lnSpc>
                <a:spcPct val="100000"/>
              </a:lnSpc>
            </a:pPr>
            <a:r>
              <a:rPr lang="en-US" sz="2500" dirty="0">
                <a:solidFill>
                  <a:srgbClr val="000000"/>
                </a:solidFill>
                <a:latin typeface="Gill Sans MT"/>
                <a:cs typeface="Gill Sans MT"/>
              </a:rPr>
              <a:t>based on local alignments</a:t>
            </a:r>
            <a:endParaRPr lang="en-US" altLang="zh-TW" sz="2500" dirty="0">
              <a:ea typeface="PMingLiU" charset="-120"/>
            </a:endParaRPr>
          </a:p>
          <a:p>
            <a:pPr marL="628650" lvl="1" indent="-285750">
              <a:lnSpc>
                <a:spcPct val="100000"/>
              </a:lnSpc>
            </a:pPr>
            <a:r>
              <a:rPr lang="en-US" altLang="zh-TW" sz="2500" dirty="0">
                <a:ea typeface="PMingLiU" charset="-120"/>
              </a:rPr>
              <a:t>Similar ideas but better statistics and modeling. It uses 2000 conserved blocks from 500 families.</a:t>
            </a:r>
          </a:p>
        </p:txBody>
      </p:sp>
    </p:spTree>
    <p:extLst>
      <p:ext uri="{BB962C8B-B14F-4D97-AF65-F5344CB8AC3E}">
        <p14:creationId xmlns:p14="http://schemas.microsoft.com/office/powerpoint/2010/main" val="240619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normAutofit/>
          </a:bodyPr>
          <a:lstStyle/>
          <a:p>
            <a:r>
              <a:rPr lang="en-US" altLang="zh-TW" sz="4000" dirty="0">
                <a:ea typeface="PMingLiU" charset="-120"/>
              </a:rPr>
              <a:t>Procedure of BLOSUM</a:t>
            </a:r>
          </a:p>
        </p:txBody>
      </p:sp>
      <p:sp>
        <p:nvSpPr>
          <p:cNvPr id="282627" name="Rectangle 3"/>
          <p:cNvSpPr>
            <a:spLocks noGrp="1" noChangeArrowheads="1"/>
          </p:cNvSpPr>
          <p:nvPr>
            <p:ph idx="1"/>
          </p:nvPr>
        </p:nvSpPr>
        <p:spPr/>
        <p:txBody>
          <a:bodyPr>
            <a:normAutofit lnSpcReduction="10000"/>
          </a:bodyPr>
          <a:lstStyle/>
          <a:p>
            <a:pPr marL="419100">
              <a:lnSpc>
                <a:spcPct val="110000"/>
              </a:lnSpc>
            </a:pPr>
            <a:r>
              <a:rPr lang="en-US" altLang="zh-TW" sz="2700" u="sng" dirty="0">
                <a:ea typeface="PMingLiU" charset="-120"/>
              </a:rPr>
              <a:t>Cluster</a:t>
            </a:r>
            <a:r>
              <a:rPr lang="en-US" altLang="zh-TW" sz="2700" dirty="0">
                <a:ea typeface="PMingLiU" charset="-120"/>
              </a:rPr>
              <a:t> together sequences in a family whenever more than </a:t>
            </a:r>
            <a:r>
              <a:rPr lang="en-US" altLang="zh-TW" sz="2700" b="1" dirty="0">
                <a:ea typeface="PMingLiU" charset="-120"/>
              </a:rPr>
              <a:t>L</a:t>
            </a:r>
            <a:r>
              <a:rPr lang="en-US" altLang="zh-TW" sz="2700" dirty="0">
                <a:ea typeface="PMingLiU" charset="-120"/>
              </a:rPr>
              <a:t>% identical residues are shared, for BLOSUM-</a:t>
            </a:r>
            <a:r>
              <a:rPr lang="en-US" altLang="zh-TW" sz="2700" b="1" dirty="0">
                <a:ea typeface="PMingLiU" charset="-120"/>
              </a:rPr>
              <a:t>L</a:t>
            </a:r>
            <a:r>
              <a:rPr lang="en-US" altLang="zh-TW" sz="2700" dirty="0">
                <a:ea typeface="PMingLiU" charset="-120"/>
              </a:rPr>
              <a:t>.</a:t>
            </a:r>
          </a:p>
          <a:p>
            <a:pPr marL="419100">
              <a:lnSpc>
                <a:spcPct val="110000"/>
              </a:lnSpc>
            </a:pPr>
            <a:r>
              <a:rPr lang="en-US" altLang="zh-TW" sz="2700" dirty="0">
                <a:ea typeface="PMingLiU" charset="-120"/>
              </a:rPr>
              <a:t>Count number of substitutions across </a:t>
            </a:r>
            <a:r>
              <a:rPr lang="en-US" altLang="zh-TW" sz="2700" u="sng" dirty="0">
                <a:ea typeface="PMingLiU" charset="-120"/>
              </a:rPr>
              <a:t>different clusters</a:t>
            </a:r>
            <a:r>
              <a:rPr lang="en-US" altLang="zh-TW" sz="2700" dirty="0">
                <a:ea typeface="PMingLiU" charset="-120"/>
              </a:rPr>
              <a:t> (in the same family).</a:t>
            </a:r>
          </a:p>
          <a:p>
            <a:pPr marL="419100">
              <a:lnSpc>
                <a:spcPct val="110000"/>
              </a:lnSpc>
            </a:pPr>
            <a:r>
              <a:rPr lang="en-US" altLang="zh-TW" sz="2700" dirty="0">
                <a:ea typeface="PMingLiU" charset="-120"/>
              </a:rPr>
              <a:t>Estimate frequencies using the counts.</a:t>
            </a:r>
          </a:p>
          <a:p>
            <a:pPr marL="419100">
              <a:lnSpc>
                <a:spcPct val="110000"/>
              </a:lnSpc>
            </a:pPr>
            <a:r>
              <a:rPr lang="en-US" altLang="zh-TW" sz="2700" dirty="0">
                <a:ea typeface="PMingLiU" charset="-120"/>
              </a:rPr>
              <a:t>BLOSUM62 is a matrix calculated from comparisons of sequences with no less than 62% divergence.</a:t>
            </a:r>
          </a:p>
        </p:txBody>
      </p:sp>
    </p:spTree>
    <p:extLst>
      <p:ext uri="{BB962C8B-B14F-4D97-AF65-F5344CB8AC3E}">
        <p14:creationId xmlns:p14="http://schemas.microsoft.com/office/powerpoint/2010/main" val="3965300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6"/>
          <p:cNvSpPr>
            <a:spLocks noChangeArrowheads="1"/>
          </p:cNvSpPr>
          <p:nvPr/>
        </p:nvSpPr>
        <p:spPr bwMode="auto">
          <a:xfrm>
            <a:off x="4390769" y="1862654"/>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01" name="Text Box 7"/>
          <p:cNvSpPr txBox="1">
            <a:spLocks noChangeArrowheads="1"/>
          </p:cNvSpPr>
          <p:nvPr/>
        </p:nvSpPr>
        <p:spPr bwMode="auto">
          <a:xfrm>
            <a:off x="3552569" y="1662629"/>
            <a:ext cx="6463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02" name="Text Box 8"/>
          <p:cNvSpPr txBox="1">
            <a:spLocks noChangeArrowheads="1"/>
          </p:cNvSpPr>
          <p:nvPr/>
        </p:nvSpPr>
        <p:spPr bwMode="auto">
          <a:xfrm>
            <a:off x="3722432" y="3034229"/>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03" name="Text Box 9"/>
          <p:cNvSpPr txBox="1">
            <a:spLocks noChangeArrowheads="1"/>
          </p:cNvSpPr>
          <p:nvPr/>
        </p:nvSpPr>
        <p:spPr bwMode="auto">
          <a:xfrm>
            <a:off x="3722432" y="4482029"/>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04" name="Text Box 10"/>
          <p:cNvSpPr txBox="1">
            <a:spLocks noChangeArrowheads="1"/>
          </p:cNvSpPr>
          <p:nvPr/>
        </p:nvSpPr>
        <p:spPr bwMode="auto">
          <a:xfrm rot="-5400000">
            <a:off x="-1058348" y="3736054"/>
            <a:ext cx="358303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Percent amino acid identity</a:t>
            </a:r>
          </a:p>
        </p:txBody>
      </p:sp>
      <p:sp>
        <p:nvSpPr>
          <p:cNvPr id="80905" name="Line 11"/>
          <p:cNvSpPr>
            <a:spLocks noChangeShapeType="1"/>
          </p:cNvSpPr>
          <p:nvPr/>
        </p:nvSpPr>
        <p:spPr bwMode="auto">
          <a:xfrm>
            <a:off x="4238369" y="1891229"/>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06" name="Line 12"/>
          <p:cNvSpPr>
            <a:spLocks noChangeShapeType="1"/>
          </p:cNvSpPr>
          <p:nvPr/>
        </p:nvSpPr>
        <p:spPr bwMode="auto">
          <a:xfrm>
            <a:off x="4238369" y="3262829"/>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07" name="Line 13"/>
          <p:cNvSpPr>
            <a:spLocks noChangeShapeType="1"/>
          </p:cNvSpPr>
          <p:nvPr/>
        </p:nvSpPr>
        <p:spPr bwMode="auto">
          <a:xfrm>
            <a:off x="4238369" y="4710629"/>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08" name="Text Box 14"/>
          <p:cNvSpPr txBox="1">
            <a:spLocks noChangeArrowheads="1"/>
          </p:cNvSpPr>
          <p:nvPr/>
        </p:nvSpPr>
        <p:spPr bwMode="auto">
          <a:xfrm>
            <a:off x="4081658" y="6006029"/>
            <a:ext cx="166914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BLOSUM62</a:t>
            </a:r>
          </a:p>
        </p:txBody>
      </p:sp>
      <p:sp>
        <p:nvSpPr>
          <p:cNvPr id="80909" name="Rectangle 16"/>
          <p:cNvSpPr>
            <a:spLocks noChangeArrowheads="1"/>
          </p:cNvSpPr>
          <p:nvPr/>
        </p:nvSpPr>
        <p:spPr bwMode="auto">
          <a:xfrm>
            <a:off x="4390769" y="1872179"/>
            <a:ext cx="1006475" cy="13906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0" name="Rectangle 17"/>
          <p:cNvSpPr>
            <a:spLocks noChangeArrowheads="1"/>
          </p:cNvSpPr>
          <p:nvPr/>
        </p:nvSpPr>
        <p:spPr bwMode="auto">
          <a:xfrm>
            <a:off x="6889494" y="1862654"/>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1" name="Text Box 18"/>
          <p:cNvSpPr txBox="1">
            <a:spLocks noChangeArrowheads="1"/>
          </p:cNvSpPr>
          <p:nvPr/>
        </p:nvSpPr>
        <p:spPr bwMode="auto">
          <a:xfrm>
            <a:off x="6051294" y="1662629"/>
            <a:ext cx="6463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12" name="Text Box 19"/>
          <p:cNvSpPr txBox="1">
            <a:spLocks noChangeArrowheads="1"/>
          </p:cNvSpPr>
          <p:nvPr/>
        </p:nvSpPr>
        <p:spPr bwMode="auto">
          <a:xfrm>
            <a:off x="6221157" y="3034229"/>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13" name="Text Box 20"/>
          <p:cNvSpPr txBox="1">
            <a:spLocks noChangeArrowheads="1"/>
          </p:cNvSpPr>
          <p:nvPr/>
        </p:nvSpPr>
        <p:spPr bwMode="auto">
          <a:xfrm>
            <a:off x="6221157" y="4482029"/>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14" name="Line 21"/>
          <p:cNvSpPr>
            <a:spLocks noChangeShapeType="1"/>
          </p:cNvSpPr>
          <p:nvPr/>
        </p:nvSpPr>
        <p:spPr bwMode="auto">
          <a:xfrm>
            <a:off x="6737094" y="1891229"/>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15" name="Line 22"/>
          <p:cNvSpPr>
            <a:spLocks noChangeShapeType="1"/>
          </p:cNvSpPr>
          <p:nvPr/>
        </p:nvSpPr>
        <p:spPr bwMode="auto">
          <a:xfrm>
            <a:off x="6737094" y="3262829"/>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16" name="Line 23"/>
          <p:cNvSpPr>
            <a:spLocks noChangeShapeType="1"/>
          </p:cNvSpPr>
          <p:nvPr/>
        </p:nvSpPr>
        <p:spPr bwMode="auto">
          <a:xfrm>
            <a:off x="6737094" y="4710629"/>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17" name="Text Box 24"/>
          <p:cNvSpPr txBox="1">
            <a:spLocks noChangeArrowheads="1"/>
          </p:cNvSpPr>
          <p:nvPr/>
        </p:nvSpPr>
        <p:spPr bwMode="auto">
          <a:xfrm>
            <a:off x="6596258" y="6006029"/>
            <a:ext cx="166914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BLOSUM30</a:t>
            </a:r>
          </a:p>
        </p:txBody>
      </p:sp>
      <p:sp>
        <p:nvSpPr>
          <p:cNvPr id="80918" name="Rectangle 25"/>
          <p:cNvSpPr>
            <a:spLocks noChangeArrowheads="1"/>
          </p:cNvSpPr>
          <p:nvPr/>
        </p:nvSpPr>
        <p:spPr bwMode="auto">
          <a:xfrm>
            <a:off x="6889494" y="1872179"/>
            <a:ext cx="1006475" cy="28384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9" name="Rectangle 26"/>
          <p:cNvSpPr>
            <a:spLocks noChangeArrowheads="1"/>
          </p:cNvSpPr>
          <p:nvPr/>
        </p:nvSpPr>
        <p:spPr bwMode="auto">
          <a:xfrm>
            <a:off x="1876169" y="1862654"/>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20" name="Text Box 27"/>
          <p:cNvSpPr txBox="1">
            <a:spLocks noChangeArrowheads="1"/>
          </p:cNvSpPr>
          <p:nvPr/>
        </p:nvSpPr>
        <p:spPr bwMode="auto">
          <a:xfrm>
            <a:off x="1037969" y="1662629"/>
            <a:ext cx="6463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21" name="Text Box 28"/>
          <p:cNvSpPr txBox="1">
            <a:spLocks noChangeArrowheads="1"/>
          </p:cNvSpPr>
          <p:nvPr/>
        </p:nvSpPr>
        <p:spPr bwMode="auto">
          <a:xfrm>
            <a:off x="1207832" y="3034229"/>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22" name="Text Box 29"/>
          <p:cNvSpPr txBox="1">
            <a:spLocks noChangeArrowheads="1"/>
          </p:cNvSpPr>
          <p:nvPr/>
        </p:nvSpPr>
        <p:spPr bwMode="auto">
          <a:xfrm>
            <a:off x="1207832" y="4482029"/>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23" name="Line 30"/>
          <p:cNvSpPr>
            <a:spLocks noChangeShapeType="1"/>
          </p:cNvSpPr>
          <p:nvPr/>
        </p:nvSpPr>
        <p:spPr bwMode="auto">
          <a:xfrm>
            <a:off x="1723769" y="1891229"/>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24" name="Line 31"/>
          <p:cNvSpPr>
            <a:spLocks noChangeShapeType="1"/>
          </p:cNvSpPr>
          <p:nvPr/>
        </p:nvSpPr>
        <p:spPr bwMode="auto">
          <a:xfrm>
            <a:off x="1723769" y="3262829"/>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25" name="Line 32"/>
          <p:cNvSpPr>
            <a:spLocks noChangeShapeType="1"/>
          </p:cNvSpPr>
          <p:nvPr/>
        </p:nvSpPr>
        <p:spPr bwMode="auto">
          <a:xfrm>
            <a:off x="1723769" y="4710629"/>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26" name="Text Box 33"/>
          <p:cNvSpPr txBox="1">
            <a:spLocks noChangeArrowheads="1"/>
          </p:cNvSpPr>
          <p:nvPr/>
        </p:nvSpPr>
        <p:spPr bwMode="auto">
          <a:xfrm>
            <a:off x="1490858" y="6006029"/>
            <a:ext cx="166914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BLOSUM80</a:t>
            </a:r>
          </a:p>
        </p:txBody>
      </p:sp>
      <p:sp>
        <p:nvSpPr>
          <p:cNvPr id="80927" name="Rectangle 34"/>
          <p:cNvSpPr>
            <a:spLocks noChangeArrowheads="1"/>
          </p:cNvSpPr>
          <p:nvPr/>
        </p:nvSpPr>
        <p:spPr bwMode="auto">
          <a:xfrm>
            <a:off x="1876169" y="1872179"/>
            <a:ext cx="1006475" cy="7048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28" name="Text Box 35"/>
          <p:cNvSpPr txBox="1">
            <a:spLocks noChangeArrowheads="1"/>
          </p:cNvSpPr>
          <p:nvPr/>
        </p:nvSpPr>
        <p:spPr bwMode="auto">
          <a:xfrm rot="-3054508">
            <a:off x="4261810" y="2330322"/>
            <a:ext cx="117231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80929" name="Text Box 36"/>
          <p:cNvSpPr txBox="1">
            <a:spLocks noChangeArrowheads="1"/>
          </p:cNvSpPr>
          <p:nvPr/>
        </p:nvSpPr>
        <p:spPr bwMode="auto">
          <a:xfrm rot="-3054508">
            <a:off x="6776410" y="3092322"/>
            <a:ext cx="117231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80930" name="Text Box 37"/>
          <p:cNvSpPr txBox="1">
            <a:spLocks noChangeArrowheads="1"/>
          </p:cNvSpPr>
          <p:nvPr/>
        </p:nvSpPr>
        <p:spPr bwMode="auto">
          <a:xfrm rot="-3054508">
            <a:off x="1899610" y="1752472"/>
            <a:ext cx="117231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2" name="Title 1">
            <a:extLst>
              <a:ext uri="{FF2B5EF4-FFF2-40B4-BE49-F238E27FC236}">
                <a16:creationId xmlns:a16="http://schemas.microsoft.com/office/drawing/2014/main" id="{C641B37C-324D-2644-8895-24998AA804EC}"/>
              </a:ext>
            </a:extLst>
          </p:cNvPr>
          <p:cNvSpPr>
            <a:spLocks noGrp="1"/>
          </p:cNvSpPr>
          <p:nvPr>
            <p:ph type="title"/>
          </p:nvPr>
        </p:nvSpPr>
        <p:spPr/>
        <p:txBody>
          <a:bodyPr/>
          <a:lstStyle/>
          <a:p>
            <a:r>
              <a:rPr lang="en-US" sz="3600" dirty="0">
                <a:cs typeface="Gill Sans MT"/>
              </a:rPr>
              <a:t>BLOSUM Matrices</a:t>
            </a:r>
            <a:endParaRPr lang="en-US" dirty="0"/>
          </a:p>
        </p:txBody>
      </p:sp>
    </p:spTree>
    <p:extLst>
      <p:ext uri="{BB962C8B-B14F-4D97-AF65-F5344CB8AC3E}">
        <p14:creationId xmlns:p14="http://schemas.microsoft.com/office/powerpoint/2010/main" val="832120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normAutofit/>
          </a:bodyPr>
          <a:lstStyle/>
          <a:p>
            <a:r>
              <a:rPr lang="en-US" altLang="zh-TW" sz="4000" dirty="0">
                <a:ea typeface="PMingLiU" charset="-120"/>
              </a:rPr>
              <a:t>Practice of BLOSUM</a:t>
            </a:r>
          </a:p>
        </p:txBody>
      </p:sp>
      <p:sp>
        <p:nvSpPr>
          <p:cNvPr id="282627" name="Rectangle 3"/>
          <p:cNvSpPr>
            <a:spLocks noGrp="1" noChangeArrowheads="1"/>
          </p:cNvSpPr>
          <p:nvPr>
            <p:ph idx="1"/>
          </p:nvPr>
        </p:nvSpPr>
        <p:spPr/>
        <p:txBody>
          <a:bodyPr>
            <a:normAutofit/>
          </a:bodyPr>
          <a:lstStyle/>
          <a:p>
            <a:pPr marL="285750" indent="-285750"/>
            <a:r>
              <a:rPr lang="en-US" sz="2800" dirty="0">
                <a:solidFill>
                  <a:srgbClr val="000000"/>
                </a:solidFill>
                <a:cs typeface="Gill Sans MT"/>
              </a:rPr>
              <a:t>BLOSUM62 is the default matrix in BLAST 2.0.</a:t>
            </a:r>
            <a:endParaRPr lang="en-US" altLang="zh-TW" sz="2800" dirty="0">
              <a:ea typeface="PMingLiU" charset="-120"/>
            </a:endParaRPr>
          </a:p>
          <a:p>
            <a:pPr marL="285750" indent="-285750"/>
            <a:r>
              <a:rPr lang="en-US" altLang="zh-TW" sz="2800" dirty="0">
                <a:ea typeface="PMingLiU" charset="-120"/>
              </a:rPr>
              <a:t>BlOSUM50 and BLOSOM62 are widely used.</a:t>
            </a:r>
          </a:p>
          <a:p>
            <a:pPr marL="285750" indent="-285750"/>
            <a:r>
              <a:rPr lang="en-US" altLang="zh-TW" sz="2800" dirty="0">
                <a:ea typeface="PMingLiU" charset="-120"/>
                <a:cs typeface="Arial" charset="0"/>
              </a:rPr>
              <a:t>Considered the state of the art nowadays.</a:t>
            </a:r>
          </a:p>
        </p:txBody>
      </p:sp>
    </p:spTree>
    <p:extLst>
      <p:ext uri="{BB962C8B-B14F-4D97-AF65-F5344CB8AC3E}">
        <p14:creationId xmlns:p14="http://schemas.microsoft.com/office/powerpoint/2010/main" val="2463595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9D1A50-0D8C-F448-876E-EAAA91696310}"/>
              </a:ext>
            </a:extLst>
          </p:cNvPr>
          <p:cNvSpPr txBox="1"/>
          <p:nvPr/>
        </p:nvSpPr>
        <p:spPr>
          <a:xfrm>
            <a:off x="4524665" y="3227591"/>
            <a:ext cx="1912703" cy="1274195"/>
          </a:xfrm>
          <a:prstGeom prst="rect">
            <a:avLst/>
          </a:prstGeom>
          <a:noFill/>
        </p:spPr>
        <p:txBody>
          <a:bodyPr wrap="none" rtlCol="0">
            <a:spAutoFit/>
          </a:bodyPr>
          <a:lstStyle/>
          <a:p>
            <a:pPr algn="ctr"/>
            <a:r>
              <a:rPr lang="fr-FR" altLang="zh-TW" sz="3200" dirty="0" err="1">
                <a:latin typeface="Courier New" panose="02070309020205020404" pitchFamily="49" charset="0"/>
                <a:cs typeface="Courier New" panose="02070309020205020404" pitchFamily="49" charset="0"/>
              </a:rPr>
              <a:t>T</a:t>
            </a:r>
            <a:r>
              <a:rPr lang="zh-Hant" altLang="en-US" sz="3200" dirty="0">
                <a:latin typeface="Courier New" panose="02070309020205020404" pitchFamily="49" charset="0"/>
                <a:cs typeface="Courier New" panose="02070309020205020404" pitchFamily="49" charset="0"/>
              </a:rPr>
              <a:t> </a:t>
            </a:r>
            <a:r>
              <a:rPr lang="fr-FR" altLang="zh-TW" sz="3200" dirty="0">
                <a:latin typeface="Courier New" panose="02070309020205020404" pitchFamily="49" charset="0"/>
                <a:cs typeface="Courier New" panose="02070309020205020404" pitchFamily="49" charset="0"/>
              </a:rPr>
              <a:t>P</a:t>
            </a:r>
            <a:r>
              <a:rPr lang="zh-Hant" altLang="en-US" sz="3200" dirty="0">
                <a:latin typeface="Courier New" panose="02070309020205020404" pitchFamily="49" charset="0"/>
                <a:cs typeface="Courier New" panose="02070309020205020404" pitchFamily="49" charset="0"/>
              </a:rPr>
              <a:t> </a:t>
            </a:r>
            <a:r>
              <a:rPr lang="fr-FR" altLang="zh-TW" sz="3200" dirty="0">
                <a:latin typeface="Courier New" panose="02070309020205020404" pitchFamily="49" charset="0"/>
                <a:cs typeface="Courier New" panose="02070309020205020404" pitchFamily="49" charset="0"/>
              </a:rPr>
              <a:t>E</a:t>
            </a:r>
            <a:r>
              <a:rPr lang="zh-Hant" altLang="en-US" sz="3200" dirty="0">
                <a:latin typeface="Courier New" panose="02070309020205020404" pitchFamily="49" charset="0"/>
                <a:cs typeface="Courier New" panose="02070309020205020404" pitchFamily="49" charset="0"/>
              </a:rPr>
              <a:t> </a:t>
            </a:r>
            <a:r>
              <a:rPr lang="fr-FR" altLang="zh-TW" sz="3200" dirty="0">
                <a:latin typeface="Courier New" panose="02070309020205020404" pitchFamily="49" charset="0"/>
                <a:cs typeface="Courier New" panose="02070309020205020404" pitchFamily="49" charset="0"/>
              </a:rPr>
              <a:t>A</a:t>
            </a:r>
          </a:p>
          <a:p>
            <a:pPr algn="ctr">
              <a:lnSpc>
                <a:spcPct val="70000"/>
              </a:lnSpc>
            </a:pPr>
            <a:r>
              <a:rPr lang="fr-FR" altLang="zh-TW" sz="3200" dirty="0">
                <a:latin typeface="Courier New" panose="02070309020205020404" pitchFamily="49" charset="0"/>
                <a:cs typeface="Courier New" panose="02070309020205020404" pitchFamily="49" charset="0"/>
              </a:rPr>
              <a:t>¦</a:t>
            </a:r>
            <a:r>
              <a:rPr lang="zh-Hant" altLang="en-US" sz="3200" dirty="0">
                <a:latin typeface="Courier New" panose="02070309020205020404" pitchFamily="49" charset="0"/>
                <a:cs typeface="Courier New" panose="02070309020205020404" pitchFamily="49" charset="0"/>
              </a:rPr>
              <a:t> </a:t>
            </a:r>
            <a:r>
              <a:rPr lang="fr-FR" altLang="zh-TW" sz="3200" dirty="0">
                <a:latin typeface="Courier New" panose="02070309020205020404" pitchFamily="49" charset="0"/>
                <a:cs typeface="Courier New" panose="02070309020205020404" pitchFamily="49" charset="0"/>
              </a:rPr>
              <a:t>|</a:t>
            </a:r>
            <a:r>
              <a:rPr lang="zh-Hant" altLang="en-US" sz="3200" dirty="0">
                <a:latin typeface="Courier New" panose="02070309020205020404" pitchFamily="49" charset="0"/>
                <a:cs typeface="Courier New" panose="02070309020205020404" pitchFamily="49" charset="0"/>
              </a:rPr>
              <a:t> </a:t>
            </a:r>
            <a:r>
              <a:rPr lang="fr-FR" altLang="zh-TW" sz="3200" dirty="0">
                <a:latin typeface="Courier New" panose="02070309020205020404" pitchFamily="49" charset="0"/>
                <a:cs typeface="Courier New" panose="02070309020205020404" pitchFamily="49" charset="0"/>
              </a:rPr>
              <a:t> </a:t>
            </a:r>
            <a:r>
              <a:rPr lang="zh-Hant" altLang="en-US" sz="3200" dirty="0">
                <a:latin typeface="Courier New" panose="02070309020205020404" pitchFamily="49" charset="0"/>
                <a:cs typeface="Courier New" panose="02070309020205020404" pitchFamily="49" charset="0"/>
              </a:rPr>
              <a:t> </a:t>
            </a:r>
            <a:r>
              <a:rPr lang="fr-FR" altLang="zh-TW" sz="3200" dirty="0">
                <a:latin typeface="Courier New" panose="02070309020205020404" pitchFamily="49" charset="0"/>
                <a:cs typeface="Courier New" panose="02070309020205020404" pitchFamily="49" charset="0"/>
              </a:rPr>
              <a:t>|</a:t>
            </a:r>
          </a:p>
          <a:p>
            <a:pPr algn="ctr">
              <a:lnSpc>
                <a:spcPct val="70000"/>
              </a:lnSpc>
            </a:pPr>
            <a:r>
              <a:rPr lang="fr-FR" altLang="zh-TW" sz="3200" dirty="0">
                <a:latin typeface="Courier New" panose="02070309020205020404" pitchFamily="49" charset="0"/>
                <a:cs typeface="Courier New" panose="02070309020205020404" pitchFamily="49" charset="0"/>
              </a:rPr>
              <a:t>A</a:t>
            </a:r>
            <a:r>
              <a:rPr lang="zh-Hant" altLang="en-US" sz="3200" dirty="0">
                <a:latin typeface="Courier New" panose="02070309020205020404" pitchFamily="49" charset="0"/>
                <a:cs typeface="Courier New" panose="02070309020205020404" pitchFamily="49" charset="0"/>
              </a:rPr>
              <a:t> </a:t>
            </a:r>
            <a:r>
              <a:rPr lang="fr-FR" altLang="zh-TW" sz="3200" dirty="0">
                <a:latin typeface="Courier New" panose="02070309020205020404" pitchFamily="49" charset="0"/>
                <a:cs typeface="Courier New" panose="02070309020205020404" pitchFamily="49" charset="0"/>
              </a:rPr>
              <a:t>P</a:t>
            </a:r>
            <a:r>
              <a:rPr lang="zh-Hant" altLang="en-US" sz="3200" dirty="0">
                <a:latin typeface="Courier New" panose="02070309020205020404" pitchFamily="49" charset="0"/>
                <a:cs typeface="Courier New" panose="02070309020205020404" pitchFamily="49" charset="0"/>
              </a:rPr>
              <a:t> </a:t>
            </a:r>
            <a:r>
              <a:rPr lang="fr-FR" altLang="zh-TW" sz="3200" dirty="0">
                <a:latin typeface="Courier New" panose="02070309020205020404" pitchFamily="49" charset="0"/>
                <a:cs typeface="Courier New" panose="02070309020205020404" pitchFamily="49" charset="0"/>
              </a:rPr>
              <a:t>G</a:t>
            </a:r>
            <a:r>
              <a:rPr lang="zh-Hant" altLang="en-US" sz="3200" dirty="0">
                <a:latin typeface="Courier New" panose="02070309020205020404" pitchFamily="49" charset="0"/>
                <a:cs typeface="Courier New" panose="02070309020205020404" pitchFamily="49" charset="0"/>
              </a:rPr>
              <a:t> </a:t>
            </a:r>
            <a:r>
              <a:rPr lang="fr-FR" altLang="zh-TW" sz="3200" dirty="0">
                <a:latin typeface="Courier New" panose="02070309020205020404" pitchFamily="49" charset="0"/>
                <a:cs typeface="Courier New" panose="02070309020205020404" pitchFamily="49" charset="0"/>
              </a:rPr>
              <a:t>A</a:t>
            </a:r>
          </a:p>
        </p:txBody>
      </p:sp>
      <p:sp>
        <p:nvSpPr>
          <p:cNvPr id="2" name="標題 1"/>
          <p:cNvSpPr>
            <a:spLocks noGrp="1"/>
          </p:cNvSpPr>
          <p:nvPr>
            <p:ph type="title"/>
          </p:nvPr>
        </p:nvSpPr>
        <p:spPr/>
        <p:txBody>
          <a:bodyPr>
            <a:normAutofit/>
          </a:bodyPr>
          <a:lstStyle/>
          <a:p>
            <a:r>
              <a:rPr lang="en-GB" altLang="zh-TW" sz="3600" dirty="0">
                <a:ea typeface="ＭＳ Ｐゴシック" charset="0"/>
              </a:rPr>
              <a:t>Scoring an Alignment</a:t>
            </a:r>
            <a:endParaRPr kumimoji="1" lang="zh-TW" altLang="en-US" sz="3600" dirty="0"/>
          </a:p>
        </p:txBody>
      </p:sp>
      <p:sp>
        <p:nvSpPr>
          <p:cNvPr id="4" name="Content Placeholder 3">
            <a:extLst>
              <a:ext uri="{FF2B5EF4-FFF2-40B4-BE49-F238E27FC236}">
                <a16:creationId xmlns:a16="http://schemas.microsoft.com/office/drawing/2014/main" id="{5DE3632E-0EC6-3A4B-B3A8-549B2A770BE8}"/>
              </a:ext>
            </a:extLst>
          </p:cNvPr>
          <p:cNvSpPr>
            <a:spLocks noGrp="1"/>
          </p:cNvSpPr>
          <p:nvPr>
            <p:ph idx="1"/>
          </p:nvPr>
        </p:nvSpPr>
        <p:spPr>
          <a:xfrm>
            <a:off x="628650" y="1825625"/>
            <a:ext cx="7886700" cy="1067715"/>
          </a:xfrm>
        </p:spPr>
        <p:txBody>
          <a:bodyPr>
            <a:noAutofit/>
          </a:bodyPr>
          <a:lstStyle/>
          <a:p>
            <a:pPr>
              <a:spcAft>
                <a:spcPct val="20000"/>
              </a:spcAft>
              <a:defRPr/>
            </a:pPr>
            <a:r>
              <a:rPr lang="fr-FR" sz="2400" b="1" dirty="0">
                <a:latin typeface="+mj-lt"/>
              </a:rPr>
              <a:t>Most </a:t>
            </a:r>
            <a:r>
              <a:rPr lang="fr-FR" sz="2400" b="1" dirty="0" err="1">
                <a:latin typeface="+mj-lt"/>
              </a:rPr>
              <a:t>popular</a:t>
            </a:r>
            <a:r>
              <a:rPr lang="fr-FR" sz="2400" b="1" dirty="0">
                <a:latin typeface="+mj-lt"/>
              </a:rPr>
              <a:t> </a:t>
            </a:r>
            <a:r>
              <a:rPr lang="fr-FR" sz="2400" b="1" dirty="0" err="1">
                <a:latin typeface="+mj-lt"/>
              </a:rPr>
              <a:t>Subsitution</a:t>
            </a:r>
            <a:r>
              <a:rPr lang="fr-FR" sz="2400" b="1" dirty="0">
                <a:latin typeface="+mj-lt"/>
              </a:rPr>
              <a:t> Matrices </a:t>
            </a:r>
          </a:p>
          <a:p>
            <a:pPr lvl="1">
              <a:buFontTx/>
              <a:buChar char="•"/>
              <a:defRPr/>
            </a:pPr>
            <a:r>
              <a:rPr lang="fr-FR" b="1" dirty="0">
                <a:latin typeface="+mj-lt"/>
              </a:rPr>
              <a:t>PAM250</a:t>
            </a:r>
          </a:p>
          <a:p>
            <a:pPr lvl="1">
              <a:buFontTx/>
              <a:buChar char="•"/>
              <a:defRPr/>
            </a:pPr>
            <a:r>
              <a:rPr lang="fr-FR" b="1" dirty="0">
                <a:latin typeface="+mj-lt"/>
              </a:rPr>
              <a:t>Blosum62 (Most </a:t>
            </a:r>
            <a:r>
              <a:rPr lang="fr-FR" b="1" dirty="0" err="1">
                <a:latin typeface="+mj-lt"/>
              </a:rPr>
              <a:t>widely</a:t>
            </a:r>
            <a:r>
              <a:rPr lang="fr-FR" b="1" dirty="0">
                <a:latin typeface="+mj-lt"/>
              </a:rPr>
              <a:t> </a:t>
            </a:r>
            <a:r>
              <a:rPr lang="fr-FR" b="1" dirty="0" err="1">
                <a:latin typeface="+mj-lt"/>
              </a:rPr>
              <a:t>used</a:t>
            </a:r>
            <a:r>
              <a:rPr lang="fr-FR" b="1" dirty="0">
                <a:latin typeface="+mj-lt"/>
              </a:rPr>
              <a:t>)</a:t>
            </a:r>
          </a:p>
        </p:txBody>
      </p:sp>
      <p:pic>
        <p:nvPicPr>
          <p:cNvPr id="39938" name="Picture 4" descr="pam250"/>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9988" y="3065743"/>
            <a:ext cx="3420078" cy="3523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9512" name="Text Box 8"/>
          <p:cNvSpPr txBox="1">
            <a:spLocks noChangeArrowheads="1"/>
          </p:cNvSpPr>
          <p:nvPr/>
        </p:nvSpPr>
        <p:spPr bwMode="auto">
          <a:xfrm>
            <a:off x="4427371" y="4683714"/>
            <a:ext cx="1309687" cy="3690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b="1" dirty="0" err="1">
                <a:latin typeface="+mj-lt"/>
                <a:ea typeface="ＭＳ Ｐゴシック" charset="0"/>
              </a:rPr>
              <a:t>Raw</a:t>
            </a:r>
            <a:r>
              <a:rPr lang="fr-FR" b="1" dirty="0">
                <a:latin typeface="+mj-lt"/>
                <a:ea typeface="ＭＳ Ｐゴシック" charset="0"/>
              </a:rPr>
              <a:t> Score =</a:t>
            </a:r>
          </a:p>
        </p:txBody>
      </p:sp>
      <p:sp>
        <p:nvSpPr>
          <p:cNvPr id="149513" name="Text Box 9"/>
          <p:cNvSpPr txBox="1">
            <a:spLocks noChangeArrowheads="1"/>
          </p:cNvSpPr>
          <p:nvPr/>
        </p:nvSpPr>
        <p:spPr bwMode="auto">
          <a:xfrm>
            <a:off x="5697767" y="4674189"/>
            <a:ext cx="30168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b="1">
                <a:latin typeface="+mj-lt"/>
                <a:ea typeface="ＭＳ Ｐゴシック" charset="0"/>
              </a:rPr>
              <a:t>1</a:t>
            </a:r>
          </a:p>
        </p:txBody>
      </p:sp>
      <p:sp>
        <p:nvSpPr>
          <p:cNvPr id="149515" name="Text Box 11"/>
          <p:cNvSpPr txBox="1">
            <a:spLocks noChangeArrowheads="1"/>
          </p:cNvSpPr>
          <p:nvPr/>
        </p:nvSpPr>
        <p:spPr bwMode="auto">
          <a:xfrm>
            <a:off x="7320080" y="4651229"/>
            <a:ext cx="470297" cy="3690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b="1" dirty="0">
                <a:latin typeface="+mj-lt"/>
                <a:ea typeface="ＭＳ Ｐゴシック" charset="0"/>
              </a:rPr>
              <a:t>= 9</a:t>
            </a:r>
          </a:p>
        </p:txBody>
      </p:sp>
      <p:grpSp>
        <p:nvGrpSpPr>
          <p:cNvPr id="149517" name="Group 13"/>
          <p:cNvGrpSpPr>
            <a:grpSpLocks/>
          </p:cNvGrpSpPr>
          <p:nvPr/>
        </p:nvGrpSpPr>
        <p:grpSpPr bwMode="auto">
          <a:xfrm>
            <a:off x="5910886" y="4674187"/>
            <a:ext cx="535781" cy="369094"/>
            <a:chOff x="1272" y="2795"/>
            <a:chExt cx="450" cy="310"/>
          </a:xfrm>
        </p:grpSpPr>
        <p:sp>
          <p:nvSpPr>
            <p:cNvPr id="149518" name="Text Box 14"/>
            <p:cNvSpPr txBox="1">
              <a:spLocks noChangeArrowheads="1"/>
            </p:cNvSpPr>
            <p:nvPr/>
          </p:nvSpPr>
          <p:spPr bwMode="auto">
            <a:xfrm>
              <a:off x="1272" y="2795"/>
              <a:ext cx="252"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b="1">
                  <a:latin typeface="+mj-lt"/>
                  <a:ea typeface="ＭＳ Ｐゴシック" charset="0"/>
                </a:rPr>
                <a:t>+</a:t>
              </a:r>
            </a:p>
          </p:txBody>
        </p:sp>
        <p:sp>
          <p:nvSpPr>
            <p:cNvPr id="149519" name="Rectangle 15"/>
            <p:cNvSpPr>
              <a:spLocks noChangeArrowheads="1"/>
            </p:cNvSpPr>
            <p:nvPr/>
          </p:nvSpPr>
          <p:spPr bwMode="auto">
            <a:xfrm>
              <a:off x="1469" y="2795"/>
              <a:ext cx="253"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b="1" dirty="0">
                  <a:latin typeface="+mj-lt"/>
                  <a:ea typeface="ＭＳ Ｐゴシック" charset="0"/>
                </a:rPr>
                <a:t>6</a:t>
              </a:r>
            </a:p>
          </p:txBody>
        </p:sp>
      </p:grpSp>
      <p:grpSp>
        <p:nvGrpSpPr>
          <p:cNvPr id="149520" name="Group 16"/>
          <p:cNvGrpSpPr>
            <a:grpSpLocks/>
          </p:cNvGrpSpPr>
          <p:nvPr/>
        </p:nvGrpSpPr>
        <p:grpSpPr bwMode="auto">
          <a:xfrm>
            <a:off x="6358561" y="4674187"/>
            <a:ext cx="535781" cy="369094"/>
            <a:chOff x="1648" y="2795"/>
            <a:chExt cx="450" cy="310"/>
          </a:xfrm>
        </p:grpSpPr>
        <p:sp>
          <p:nvSpPr>
            <p:cNvPr id="149521" name="Text Box 17"/>
            <p:cNvSpPr txBox="1">
              <a:spLocks noChangeArrowheads="1"/>
            </p:cNvSpPr>
            <p:nvPr/>
          </p:nvSpPr>
          <p:spPr bwMode="auto">
            <a:xfrm>
              <a:off x="1648" y="2795"/>
              <a:ext cx="252"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b="1">
                  <a:latin typeface="+mj-lt"/>
                  <a:ea typeface="ＭＳ Ｐゴシック" charset="0"/>
                </a:rPr>
                <a:t>+</a:t>
              </a:r>
            </a:p>
          </p:txBody>
        </p:sp>
        <p:sp>
          <p:nvSpPr>
            <p:cNvPr id="149522" name="Rectangle 18"/>
            <p:cNvSpPr>
              <a:spLocks noChangeArrowheads="1"/>
            </p:cNvSpPr>
            <p:nvPr/>
          </p:nvSpPr>
          <p:spPr bwMode="auto">
            <a:xfrm>
              <a:off x="1845" y="2795"/>
              <a:ext cx="253"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b="1">
                  <a:latin typeface="+mj-lt"/>
                  <a:ea typeface="ＭＳ Ｐゴシック" charset="0"/>
                </a:rPr>
                <a:t>0</a:t>
              </a:r>
            </a:p>
          </p:txBody>
        </p:sp>
      </p:grpSp>
      <p:grpSp>
        <p:nvGrpSpPr>
          <p:cNvPr id="149523" name="Group 19"/>
          <p:cNvGrpSpPr>
            <a:grpSpLocks/>
          </p:cNvGrpSpPr>
          <p:nvPr/>
        </p:nvGrpSpPr>
        <p:grpSpPr bwMode="auto">
          <a:xfrm>
            <a:off x="6806235" y="4674187"/>
            <a:ext cx="535781" cy="369094"/>
            <a:chOff x="2024" y="2795"/>
            <a:chExt cx="450" cy="310"/>
          </a:xfrm>
        </p:grpSpPr>
        <p:sp>
          <p:nvSpPr>
            <p:cNvPr id="149524" name="Text Box 20"/>
            <p:cNvSpPr txBox="1">
              <a:spLocks noChangeArrowheads="1"/>
            </p:cNvSpPr>
            <p:nvPr/>
          </p:nvSpPr>
          <p:spPr bwMode="auto">
            <a:xfrm>
              <a:off x="2024" y="2795"/>
              <a:ext cx="252"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b="1">
                  <a:latin typeface="+mj-lt"/>
                  <a:ea typeface="ＭＳ Ｐゴシック" charset="0"/>
                </a:rPr>
                <a:t>+</a:t>
              </a:r>
            </a:p>
          </p:txBody>
        </p:sp>
        <p:sp>
          <p:nvSpPr>
            <p:cNvPr id="149525" name="Rectangle 21"/>
            <p:cNvSpPr>
              <a:spLocks noChangeArrowheads="1"/>
            </p:cNvSpPr>
            <p:nvPr/>
          </p:nvSpPr>
          <p:spPr bwMode="auto">
            <a:xfrm>
              <a:off x="2221" y="2795"/>
              <a:ext cx="253"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b="1" dirty="0">
                  <a:latin typeface="+mj-lt"/>
                  <a:ea typeface="ＭＳ Ｐゴシック" charset="0"/>
                </a:rPr>
                <a:t>2</a:t>
              </a:r>
            </a:p>
          </p:txBody>
        </p:sp>
      </p:grpSp>
      <p:sp>
        <p:nvSpPr>
          <p:cNvPr id="37" name="文字方塊 36"/>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156012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95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95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95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9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3"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87412" y="6488668"/>
            <a:ext cx="2756588" cy="369332"/>
          </a:xfrm>
          <a:prstGeom prst="rect">
            <a:avLst/>
          </a:prstGeom>
          <a:noFill/>
        </p:spPr>
        <p:txBody>
          <a:bodyPr wrap="none" rtlCol="0">
            <a:spAutoFit/>
          </a:bodyPr>
          <a:lstStyle/>
          <a:p>
            <a:r>
              <a:rPr lang="en-US" dirty="0">
                <a:solidFill>
                  <a:schemeClr val="bg1"/>
                </a:solidFill>
              </a:rPr>
              <a:t>B&amp;FG 3e, Fig. 3-18, Page 94</a:t>
            </a:r>
          </a:p>
        </p:txBody>
      </p:sp>
      <p:pic>
        <p:nvPicPr>
          <p:cNvPr id="3" name="Picture 2" descr="Screen Shot 2016-02-27 at 5.30.4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750" y="3421001"/>
            <a:ext cx="7556500" cy="2304878"/>
          </a:xfrm>
          <a:prstGeom prst="rect">
            <a:avLst/>
          </a:prstGeom>
        </p:spPr>
      </p:pic>
      <p:sp>
        <p:nvSpPr>
          <p:cNvPr id="4" name="Title 3">
            <a:extLst>
              <a:ext uri="{FF2B5EF4-FFF2-40B4-BE49-F238E27FC236}">
                <a16:creationId xmlns:a16="http://schemas.microsoft.com/office/drawing/2014/main" id="{6FA3C44B-37B8-F94C-9F9A-8113C8FF6216}"/>
              </a:ext>
            </a:extLst>
          </p:cNvPr>
          <p:cNvSpPr>
            <a:spLocks noGrp="1"/>
          </p:cNvSpPr>
          <p:nvPr>
            <p:ph type="title"/>
          </p:nvPr>
        </p:nvSpPr>
        <p:spPr/>
        <p:txBody>
          <a:bodyPr/>
          <a:lstStyle/>
          <a:p>
            <a:r>
              <a:rPr lang="en-US" sz="3600" dirty="0"/>
              <a:t>Summary of PAM and BLOSUM matrices</a:t>
            </a:r>
            <a:endParaRPr lang="en-US" dirty="0"/>
          </a:p>
        </p:txBody>
      </p:sp>
      <p:sp>
        <p:nvSpPr>
          <p:cNvPr id="6" name="Content Placeholder 5">
            <a:extLst>
              <a:ext uri="{FF2B5EF4-FFF2-40B4-BE49-F238E27FC236}">
                <a16:creationId xmlns:a16="http://schemas.microsoft.com/office/drawing/2014/main" id="{D9A0A854-6637-4D44-8E16-F5722E2232F3}"/>
              </a:ext>
            </a:extLst>
          </p:cNvPr>
          <p:cNvSpPr>
            <a:spLocks noGrp="1"/>
          </p:cNvSpPr>
          <p:nvPr>
            <p:ph idx="1"/>
          </p:nvPr>
        </p:nvSpPr>
        <p:spPr>
          <a:xfrm>
            <a:off x="628650" y="1825625"/>
            <a:ext cx="7886700" cy="1595376"/>
          </a:xfrm>
        </p:spPr>
        <p:txBody>
          <a:bodyPr>
            <a:normAutofit/>
          </a:bodyPr>
          <a:lstStyle/>
          <a:p>
            <a:r>
              <a:rPr lang="en-US" sz="2800" dirty="0"/>
              <a:t>A higher PAM number, and a lower BLOSUM number, tends to correspond to a matrix tuned to more divergent proteins.</a:t>
            </a:r>
          </a:p>
          <a:p>
            <a:pPr marL="0" indent="0">
              <a:buNone/>
            </a:pPr>
            <a:endParaRPr lang="en-US" sz="3200" dirty="0"/>
          </a:p>
        </p:txBody>
      </p:sp>
    </p:spTree>
    <p:extLst>
      <p:ext uri="{BB962C8B-B14F-4D97-AF65-F5344CB8AC3E}">
        <p14:creationId xmlns:p14="http://schemas.microsoft.com/office/powerpoint/2010/main" val="420489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defRPr/>
            </a:pPr>
            <a:r>
              <a:rPr lang="en-GB" altLang="zh-TW" sz="3600" dirty="0">
                <a:ea typeface="ＭＳ Ｐゴシック" charset="0"/>
              </a:rPr>
              <a:t>Which Matrix Shall I use?</a:t>
            </a:r>
            <a:endParaRPr kumimoji="1" lang="zh-TW" altLang="en-US" sz="3600" dirty="0"/>
          </a:p>
        </p:txBody>
      </p:sp>
      <p:sp>
        <p:nvSpPr>
          <p:cNvPr id="3" name="Content Placeholder 2">
            <a:extLst>
              <a:ext uri="{FF2B5EF4-FFF2-40B4-BE49-F238E27FC236}">
                <a16:creationId xmlns:a16="http://schemas.microsoft.com/office/drawing/2014/main" id="{0EE4DB34-5262-7940-9A25-192615332CCB}"/>
              </a:ext>
            </a:extLst>
          </p:cNvPr>
          <p:cNvSpPr>
            <a:spLocks noGrp="1"/>
          </p:cNvSpPr>
          <p:nvPr>
            <p:ph idx="1"/>
          </p:nvPr>
        </p:nvSpPr>
        <p:spPr/>
        <p:txBody>
          <a:bodyPr/>
          <a:lstStyle/>
          <a:p>
            <a:pPr>
              <a:lnSpc>
                <a:spcPct val="100000"/>
              </a:lnSpc>
              <a:defRPr/>
            </a:pPr>
            <a:r>
              <a:rPr lang="en-GB" sz="2400" dirty="0">
                <a:latin typeface="+mj-lt"/>
                <a:ea typeface="ＭＳ Ｐゴシック" charset="0"/>
              </a:rPr>
              <a:t>PAM: Distant Proteins </a:t>
            </a:r>
            <a:r>
              <a:rPr lang="en-GB" sz="2400" dirty="0">
                <a:latin typeface="+mj-lt"/>
                <a:ea typeface="ＭＳ Ｐゴシック" charset="0"/>
                <a:sym typeface="Wingdings" charset="0"/>
              </a:rPr>
              <a:t></a:t>
            </a:r>
            <a:r>
              <a:rPr lang="en-GB" sz="2400" dirty="0">
                <a:latin typeface="+mj-lt"/>
                <a:ea typeface="ＭＳ Ｐゴシック" charset="0"/>
              </a:rPr>
              <a:t>High Index (PAM 350)</a:t>
            </a:r>
          </a:p>
          <a:p>
            <a:pPr>
              <a:lnSpc>
                <a:spcPct val="100000"/>
              </a:lnSpc>
              <a:defRPr/>
            </a:pPr>
            <a:r>
              <a:rPr lang="en-GB" sz="2400" dirty="0">
                <a:latin typeface="+mj-lt"/>
                <a:ea typeface="ＭＳ Ｐゴシック" charset="0"/>
              </a:rPr>
              <a:t>BLOSUM: Distant Proteins </a:t>
            </a:r>
            <a:r>
              <a:rPr lang="en-GB" sz="2400" dirty="0">
                <a:latin typeface="+mj-lt"/>
                <a:ea typeface="ＭＳ Ｐゴシック" charset="0"/>
                <a:sym typeface="Wingdings" charset="0"/>
              </a:rPr>
              <a:t> Low Index (Blosum30)</a:t>
            </a:r>
            <a:endParaRPr lang="en-GB" sz="2400" dirty="0">
              <a:latin typeface="+mj-lt"/>
              <a:ea typeface="ＭＳ Ｐゴシック" charset="0"/>
            </a:endParaRPr>
          </a:p>
          <a:p>
            <a:pPr>
              <a:lnSpc>
                <a:spcPct val="100000"/>
              </a:lnSpc>
            </a:pPr>
            <a:r>
              <a:rPr lang="en-GB" altLang="zh-TW" sz="2400" dirty="0">
                <a:latin typeface="+mj-lt"/>
              </a:rPr>
              <a:t>Choosing The Right Matrix may be Tricky…</a:t>
            </a:r>
          </a:p>
          <a:p>
            <a:pPr>
              <a:lnSpc>
                <a:spcPct val="100000"/>
              </a:lnSpc>
            </a:pPr>
            <a:r>
              <a:rPr lang="en-GB" sz="2400" dirty="0">
                <a:latin typeface="+mj-lt"/>
                <a:ea typeface="ＭＳ Ｐゴシック" charset="0"/>
              </a:rPr>
              <a:t>GONNET 250&gt; BLOSUM62&gt;PAM 250.</a:t>
            </a:r>
          </a:p>
          <a:p>
            <a:pPr>
              <a:lnSpc>
                <a:spcPct val="100000"/>
              </a:lnSpc>
              <a:buFontTx/>
              <a:buChar char="•"/>
              <a:defRPr/>
            </a:pPr>
            <a:r>
              <a:rPr lang="en-GB" sz="2400" dirty="0">
                <a:latin typeface="+mj-lt"/>
                <a:ea typeface="ＭＳ Ｐゴシック" charset="0"/>
              </a:rPr>
              <a:t>But This will depend on:</a:t>
            </a:r>
          </a:p>
          <a:p>
            <a:pPr lvl="2">
              <a:lnSpc>
                <a:spcPct val="100000"/>
              </a:lnSpc>
              <a:buFontTx/>
              <a:buChar char="•"/>
              <a:defRPr/>
            </a:pPr>
            <a:r>
              <a:rPr lang="en-GB" sz="2400" dirty="0">
                <a:latin typeface="+mj-lt"/>
                <a:ea typeface="ＭＳ Ｐゴシック" charset="0"/>
              </a:rPr>
              <a:t>The Family.</a:t>
            </a:r>
          </a:p>
          <a:p>
            <a:pPr lvl="2">
              <a:lnSpc>
                <a:spcPct val="100000"/>
              </a:lnSpc>
              <a:buFontTx/>
              <a:buChar char="•"/>
              <a:defRPr/>
            </a:pPr>
            <a:r>
              <a:rPr lang="en-GB" sz="2400" dirty="0">
                <a:latin typeface="+mj-lt"/>
                <a:ea typeface="ＭＳ Ｐゴシック" charset="0"/>
              </a:rPr>
              <a:t>The Program Used and Its Tuning.</a:t>
            </a:r>
            <a:endParaRPr lang="en-US" sz="2400" dirty="0">
              <a:latin typeface="+mj-lt"/>
              <a:ea typeface="ＭＳ Ｐゴシック" charset="0"/>
            </a:endParaRPr>
          </a:p>
          <a:p>
            <a:pPr>
              <a:lnSpc>
                <a:spcPct val="100000"/>
              </a:lnSpc>
              <a:buFontTx/>
              <a:buChar char="•"/>
              <a:defRPr/>
            </a:pPr>
            <a:r>
              <a:rPr lang="en-GB" sz="2400" dirty="0">
                <a:latin typeface="+mj-lt"/>
                <a:ea typeface="ＭＳ Ｐゴシック" charset="0"/>
              </a:rPr>
              <a:t>Insertions, Deletions?</a:t>
            </a:r>
          </a:p>
          <a:p>
            <a:pPr marL="0" indent="0">
              <a:lnSpc>
                <a:spcPct val="100000"/>
              </a:lnSpc>
              <a:buNone/>
              <a:defRPr/>
            </a:pPr>
            <a:endParaRPr lang="en-GB" sz="1950" dirty="0">
              <a:latin typeface="+mj-lt"/>
              <a:ea typeface="ＭＳ Ｐゴシック" charset="0"/>
            </a:endParaRPr>
          </a:p>
        </p:txBody>
      </p:sp>
      <p:sp>
        <p:nvSpPr>
          <p:cNvPr id="12" name="文字方塊 11"/>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1903821717"/>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39918"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Table 3-3</a:t>
            </a:r>
          </a:p>
          <a:p>
            <a:r>
              <a:rPr lang="en-US" dirty="0">
                <a:solidFill>
                  <a:schemeClr val="bg1">
                    <a:lumMod val="50000"/>
                  </a:schemeClr>
                </a:solidFill>
              </a:rPr>
              <a:t>Page 95</a:t>
            </a:r>
          </a:p>
        </p:txBody>
      </p:sp>
      <p:pic>
        <p:nvPicPr>
          <p:cNvPr id="3" name="Picture 2" descr="Screen Shot 2016-02-27 at 5.31.13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52600" y="1066799"/>
            <a:ext cx="5261607" cy="5732445"/>
          </a:xfrm>
          <a:prstGeom prst="rect">
            <a:avLst/>
          </a:prstGeom>
        </p:spPr>
      </p:pic>
      <p:sp>
        <p:nvSpPr>
          <p:cNvPr id="6" name="TextBox 5"/>
          <p:cNvSpPr txBox="1"/>
          <p:nvPr/>
        </p:nvSpPr>
        <p:spPr>
          <a:xfrm>
            <a:off x="6987563" y="6396335"/>
            <a:ext cx="1546837" cy="461665"/>
          </a:xfrm>
          <a:prstGeom prst="rect">
            <a:avLst/>
          </a:prstGeom>
          <a:noFill/>
        </p:spPr>
        <p:txBody>
          <a:bodyPr wrap="square" rtlCol="0">
            <a:spAutoFit/>
          </a:bodyPr>
          <a:lstStyle/>
          <a:p>
            <a:pPr algn="ctr"/>
            <a:r>
              <a:rPr lang="en-US" sz="2400" dirty="0"/>
              <a:t>PAM 250</a:t>
            </a:r>
          </a:p>
        </p:txBody>
      </p:sp>
      <p:sp>
        <p:nvSpPr>
          <p:cNvPr id="4" name="Rectangle 3"/>
          <p:cNvSpPr/>
          <p:nvPr/>
        </p:nvSpPr>
        <p:spPr>
          <a:xfrm>
            <a:off x="1752600" y="6477000"/>
            <a:ext cx="5334000" cy="3048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987563" y="4648200"/>
            <a:ext cx="1546837" cy="461665"/>
          </a:xfrm>
          <a:prstGeom prst="rect">
            <a:avLst/>
          </a:prstGeom>
          <a:noFill/>
        </p:spPr>
        <p:txBody>
          <a:bodyPr wrap="square" rtlCol="0">
            <a:spAutoFit/>
          </a:bodyPr>
          <a:lstStyle/>
          <a:p>
            <a:pPr algn="ctr"/>
            <a:r>
              <a:rPr lang="en-US" sz="2400" dirty="0"/>
              <a:t>PAM 80</a:t>
            </a:r>
          </a:p>
        </p:txBody>
      </p:sp>
      <p:sp>
        <p:nvSpPr>
          <p:cNvPr id="9" name="Rectangle 8"/>
          <p:cNvSpPr/>
          <p:nvPr/>
        </p:nvSpPr>
        <p:spPr>
          <a:xfrm>
            <a:off x="1752600" y="4728865"/>
            <a:ext cx="5334000" cy="3048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688B9A3-C23F-5445-BDB6-1DEDF29A88FC}"/>
              </a:ext>
            </a:extLst>
          </p:cNvPr>
          <p:cNvSpPr>
            <a:spLocks noGrp="1"/>
          </p:cNvSpPr>
          <p:nvPr>
            <p:ph type="title"/>
          </p:nvPr>
        </p:nvSpPr>
        <p:spPr>
          <a:xfrm>
            <a:off x="628650" y="365126"/>
            <a:ext cx="7886700" cy="701673"/>
          </a:xfrm>
        </p:spPr>
        <p:txBody>
          <a:bodyPr>
            <a:noAutofit/>
          </a:bodyPr>
          <a:lstStyle/>
          <a:p>
            <a:r>
              <a:rPr lang="en-US" sz="2400" dirty="0"/>
              <a:t>Correspondence between observed differences (per 100 residues) and evolutionary distance (in PAMs)</a:t>
            </a:r>
          </a:p>
        </p:txBody>
      </p:sp>
    </p:spTree>
    <p:extLst>
      <p:ext uri="{BB962C8B-B14F-4D97-AF65-F5344CB8AC3E}">
        <p14:creationId xmlns:p14="http://schemas.microsoft.com/office/powerpoint/2010/main" val="3400089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Autofit/>
          </a:bodyPr>
          <a:lstStyle/>
          <a:p>
            <a:r>
              <a:rPr lang="en-GB" altLang="zh-TW" sz="3600" b="1" dirty="0"/>
              <a:t>Could I get some idea of when they are likely to do all right?</a:t>
            </a:r>
          </a:p>
        </p:txBody>
      </p:sp>
      <p:sp>
        <p:nvSpPr>
          <p:cNvPr id="4" name="Subtitle 3">
            <a:extLst>
              <a:ext uri="{FF2B5EF4-FFF2-40B4-BE49-F238E27FC236}">
                <a16:creationId xmlns:a16="http://schemas.microsoft.com/office/drawing/2014/main" id="{3E4A3ACC-5ADD-8141-8B21-1334DD1708C2}"/>
              </a:ext>
            </a:extLst>
          </p:cNvPr>
          <p:cNvSpPr>
            <a:spLocks noGrp="1"/>
          </p:cNvSpPr>
          <p:nvPr>
            <p:ph type="subTitle" idx="1"/>
          </p:nvPr>
        </p:nvSpPr>
        <p:spPr/>
        <p:txBody>
          <a:bodyPr/>
          <a:lstStyle/>
          <a:p>
            <a:endParaRPr lang="en-US"/>
          </a:p>
        </p:txBody>
      </p:sp>
      <p:sp>
        <p:nvSpPr>
          <p:cNvPr id="7" name="文字方塊 6"/>
          <p:cNvSpPr txBox="1"/>
          <p:nvPr/>
        </p:nvSpPr>
        <p:spPr>
          <a:xfrm>
            <a:off x="6851392" y="6589710"/>
            <a:ext cx="2296206" cy="276999"/>
          </a:xfrm>
          <a:prstGeom prst="rect">
            <a:avLst/>
          </a:prstGeom>
          <a:noFill/>
        </p:spPr>
        <p:txBody>
          <a:bodyPr wrap="none" rtlCol="0">
            <a:spAutoFit/>
          </a:bodyPr>
          <a:lstStyle/>
          <a:p>
            <a:pPr algn="r"/>
            <a:r>
              <a:rPr kumimoji="1" lang="en-US" altLang="zh-TW" sz="1200" dirty="0">
                <a:latin typeface="+mj-lt"/>
              </a:rPr>
              <a:t>Adapted from  Cedric </a:t>
            </a:r>
            <a:r>
              <a:rPr kumimoji="1" lang="en-US" altLang="zh-TW" sz="1200" dirty="0" err="1">
                <a:latin typeface="+mj-lt"/>
              </a:rPr>
              <a:t>Notredame</a:t>
            </a:r>
            <a:endParaRPr kumimoji="1" lang="zh-TW" altLang="en-US" sz="1200" dirty="0">
              <a:latin typeface="+mj-lt"/>
            </a:endParaRPr>
          </a:p>
        </p:txBody>
      </p:sp>
    </p:spTree>
    <p:extLst>
      <p:ext uri="{BB962C8B-B14F-4D97-AF65-F5344CB8AC3E}">
        <p14:creationId xmlns:p14="http://schemas.microsoft.com/office/powerpoint/2010/main" val="24554006"/>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defRPr/>
            </a:pPr>
            <a:r>
              <a:rPr lang="en-GB" altLang="zh-TW" sz="3600" b="1" dirty="0">
                <a:ea typeface="ＭＳ Ｐゴシック" charset="0"/>
              </a:rPr>
              <a:t>Limits of the substitution Matrices</a:t>
            </a:r>
            <a:endParaRPr kumimoji="1" lang="zh-TW" altLang="en-US" sz="3600" dirty="0"/>
          </a:p>
        </p:txBody>
      </p:sp>
      <p:sp>
        <p:nvSpPr>
          <p:cNvPr id="3" name="Content Placeholder 2">
            <a:extLst>
              <a:ext uri="{FF2B5EF4-FFF2-40B4-BE49-F238E27FC236}">
                <a16:creationId xmlns:a16="http://schemas.microsoft.com/office/drawing/2014/main" id="{1157C119-3F2C-314E-A7DE-0EC21B038254}"/>
              </a:ext>
            </a:extLst>
          </p:cNvPr>
          <p:cNvSpPr>
            <a:spLocks noGrp="1"/>
          </p:cNvSpPr>
          <p:nvPr>
            <p:ph idx="1"/>
          </p:nvPr>
        </p:nvSpPr>
        <p:spPr/>
        <p:txBody>
          <a:bodyPr/>
          <a:lstStyle/>
          <a:p>
            <a:r>
              <a:rPr lang="en-GB" sz="2400" b="1" dirty="0">
                <a:latin typeface="+mj-lt"/>
                <a:ea typeface="ＭＳ Ｐゴシック" charset="0"/>
              </a:rPr>
              <a:t>They ignore non-local interactions</a:t>
            </a:r>
          </a:p>
          <a:p>
            <a:r>
              <a:rPr lang="en-GB" sz="2400" b="1" dirty="0">
                <a:latin typeface="+mj-lt"/>
                <a:ea typeface="ＭＳ Ｐゴシック" charset="0"/>
              </a:rPr>
              <a:t>Assume that identical residues are equal</a:t>
            </a:r>
          </a:p>
          <a:p>
            <a:endParaRPr lang="en-US" dirty="0">
              <a:latin typeface="+mj-lt"/>
            </a:endParaRPr>
          </a:p>
        </p:txBody>
      </p:sp>
      <p:grpSp>
        <p:nvGrpSpPr>
          <p:cNvPr id="44061" name="Group 67"/>
          <p:cNvGrpSpPr>
            <a:grpSpLocks noChangeAspect="1"/>
          </p:cNvGrpSpPr>
          <p:nvPr/>
        </p:nvGrpSpPr>
        <p:grpSpPr bwMode="auto">
          <a:xfrm>
            <a:off x="628650" y="3087911"/>
            <a:ext cx="8364705" cy="1800000"/>
            <a:chOff x="192" y="2544"/>
            <a:chExt cx="4896" cy="960"/>
          </a:xfrm>
        </p:grpSpPr>
        <p:sp>
          <p:nvSpPr>
            <p:cNvPr id="103451" name="Oval 27"/>
            <p:cNvSpPr>
              <a:spLocks noChangeArrowheads="1"/>
            </p:cNvSpPr>
            <p:nvPr/>
          </p:nvSpPr>
          <p:spPr bwMode="auto">
            <a:xfrm>
              <a:off x="384" y="3072"/>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52" name="Oval 28"/>
            <p:cNvSpPr>
              <a:spLocks noChangeArrowheads="1"/>
            </p:cNvSpPr>
            <p:nvPr/>
          </p:nvSpPr>
          <p:spPr bwMode="auto">
            <a:xfrm>
              <a:off x="528" y="3024"/>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53" name="Oval 29"/>
            <p:cNvSpPr>
              <a:spLocks noChangeArrowheads="1"/>
            </p:cNvSpPr>
            <p:nvPr/>
          </p:nvSpPr>
          <p:spPr bwMode="auto">
            <a:xfrm>
              <a:off x="672" y="2976"/>
              <a:ext cx="143" cy="14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54" name="Oval 30"/>
            <p:cNvSpPr>
              <a:spLocks noChangeArrowheads="1"/>
            </p:cNvSpPr>
            <p:nvPr/>
          </p:nvSpPr>
          <p:spPr bwMode="auto">
            <a:xfrm>
              <a:off x="816" y="3024"/>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55" name="Oval 31"/>
            <p:cNvSpPr>
              <a:spLocks noChangeArrowheads="1"/>
            </p:cNvSpPr>
            <p:nvPr/>
          </p:nvSpPr>
          <p:spPr bwMode="auto">
            <a:xfrm>
              <a:off x="936" y="3120"/>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56" name="Oval 32"/>
            <p:cNvSpPr>
              <a:spLocks noChangeArrowheads="1"/>
            </p:cNvSpPr>
            <p:nvPr/>
          </p:nvSpPr>
          <p:spPr bwMode="auto">
            <a:xfrm>
              <a:off x="1080" y="3072"/>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57" name="Oval 33"/>
            <p:cNvSpPr>
              <a:spLocks noChangeArrowheads="1"/>
            </p:cNvSpPr>
            <p:nvPr/>
          </p:nvSpPr>
          <p:spPr bwMode="auto">
            <a:xfrm>
              <a:off x="1080" y="3072"/>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58" name="Oval 34"/>
            <p:cNvSpPr>
              <a:spLocks noChangeArrowheads="1"/>
            </p:cNvSpPr>
            <p:nvPr/>
          </p:nvSpPr>
          <p:spPr bwMode="auto">
            <a:xfrm>
              <a:off x="1224" y="3024"/>
              <a:ext cx="145" cy="144"/>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59" name="Oval 35"/>
            <p:cNvSpPr>
              <a:spLocks noChangeArrowheads="1"/>
            </p:cNvSpPr>
            <p:nvPr/>
          </p:nvSpPr>
          <p:spPr bwMode="auto">
            <a:xfrm>
              <a:off x="1368" y="2976"/>
              <a:ext cx="143" cy="14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60" name="Oval 36"/>
            <p:cNvSpPr>
              <a:spLocks noChangeArrowheads="1"/>
            </p:cNvSpPr>
            <p:nvPr/>
          </p:nvSpPr>
          <p:spPr bwMode="auto">
            <a:xfrm>
              <a:off x="1512" y="3024"/>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61" name="Oval 37"/>
            <p:cNvSpPr>
              <a:spLocks noChangeArrowheads="1"/>
            </p:cNvSpPr>
            <p:nvPr/>
          </p:nvSpPr>
          <p:spPr bwMode="auto">
            <a:xfrm>
              <a:off x="1632" y="3120"/>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62" name="Oval 38"/>
            <p:cNvSpPr>
              <a:spLocks noChangeArrowheads="1"/>
            </p:cNvSpPr>
            <p:nvPr/>
          </p:nvSpPr>
          <p:spPr bwMode="auto">
            <a:xfrm>
              <a:off x="1776" y="3072"/>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63" name="Oval 39"/>
            <p:cNvSpPr>
              <a:spLocks noChangeArrowheads="1"/>
            </p:cNvSpPr>
            <p:nvPr/>
          </p:nvSpPr>
          <p:spPr bwMode="auto">
            <a:xfrm>
              <a:off x="1776" y="3072"/>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64" name="Oval 40"/>
            <p:cNvSpPr>
              <a:spLocks noChangeArrowheads="1"/>
            </p:cNvSpPr>
            <p:nvPr/>
          </p:nvSpPr>
          <p:spPr bwMode="auto">
            <a:xfrm>
              <a:off x="1920" y="3024"/>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65" name="Oval 41"/>
            <p:cNvSpPr>
              <a:spLocks noChangeArrowheads="1"/>
            </p:cNvSpPr>
            <p:nvPr/>
          </p:nvSpPr>
          <p:spPr bwMode="auto">
            <a:xfrm>
              <a:off x="2064" y="2976"/>
              <a:ext cx="143" cy="14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66" name="Oval 42"/>
            <p:cNvSpPr>
              <a:spLocks noChangeArrowheads="1"/>
            </p:cNvSpPr>
            <p:nvPr/>
          </p:nvSpPr>
          <p:spPr bwMode="auto">
            <a:xfrm>
              <a:off x="2207" y="3024"/>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67" name="Oval 43"/>
            <p:cNvSpPr>
              <a:spLocks noChangeArrowheads="1"/>
            </p:cNvSpPr>
            <p:nvPr/>
          </p:nvSpPr>
          <p:spPr bwMode="auto">
            <a:xfrm>
              <a:off x="2328" y="3120"/>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68" name="Oval 44"/>
            <p:cNvSpPr>
              <a:spLocks noChangeArrowheads="1"/>
            </p:cNvSpPr>
            <p:nvPr/>
          </p:nvSpPr>
          <p:spPr bwMode="auto">
            <a:xfrm>
              <a:off x="2472" y="3072"/>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69" name="Oval 45"/>
            <p:cNvSpPr>
              <a:spLocks noChangeArrowheads="1"/>
            </p:cNvSpPr>
            <p:nvPr/>
          </p:nvSpPr>
          <p:spPr bwMode="auto">
            <a:xfrm>
              <a:off x="2472" y="3072"/>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70" name="Oval 46"/>
            <p:cNvSpPr>
              <a:spLocks noChangeArrowheads="1"/>
            </p:cNvSpPr>
            <p:nvPr/>
          </p:nvSpPr>
          <p:spPr bwMode="auto">
            <a:xfrm>
              <a:off x="2615" y="3024"/>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71" name="Oval 47"/>
            <p:cNvSpPr>
              <a:spLocks noChangeArrowheads="1"/>
            </p:cNvSpPr>
            <p:nvPr/>
          </p:nvSpPr>
          <p:spPr bwMode="auto">
            <a:xfrm>
              <a:off x="2760" y="2976"/>
              <a:ext cx="143" cy="14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72" name="Oval 48"/>
            <p:cNvSpPr>
              <a:spLocks noChangeArrowheads="1"/>
            </p:cNvSpPr>
            <p:nvPr/>
          </p:nvSpPr>
          <p:spPr bwMode="auto">
            <a:xfrm>
              <a:off x="2903" y="3024"/>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73" name="Oval 49"/>
            <p:cNvSpPr>
              <a:spLocks noChangeArrowheads="1"/>
            </p:cNvSpPr>
            <p:nvPr/>
          </p:nvSpPr>
          <p:spPr bwMode="auto">
            <a:xfrm>
              <a:off x="3023" y="3120"/>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74" name="Oval 50"/>
            <p:cNvSpPr>
              <a:spLocks noChangeArrowheads="1"/>
            </p:cNvSpPr>
            <p:nvPr/>
          </p:nvSpPr>
          <p:spPr bwMode="auto">
            <a:xfrm>
              <a:off x="3168" y="3072"/>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75" name="Oval 51"/>
            <p:cNvSpPr>
              <a:spLocks noChangeArrowheads="1"/>
            </p:cNvSpPr>
            <p:nvPr/>
          </p:nvSpPr>
          <p:spPr bwMode="auto">
            <a:xfrm>
              <a:off x="3168" y="3072"/>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76" name="Oval 52"/>
            <p:cNvSpPr>
              <a:spLocks noChangeArrowheads="1"/>
            </p:cNvSpPr>
            <p:nvPr/>
          </p:nvSpPr>
          <p:spPr bwMode="auto">
            <a:xfrm>
              <a:off x="3311" y="3024"/>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77" name="Oval 53"/>
            <p:cNvSpPr>
              <a:spLocks noChangeArrowheads="1"/>
            </p:cNvSpPr>
            <p:nvPr/>
          </p:nvSpPr>
          <p:spPr bwMode="auto">
            <a:xfrm>
              <a:off x="3456" y="2976"/>
              <a:ext cx="145" cy="145"/>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78" name="Oval 54"/>
            <p:cNvSpPr>
              <a:spLocks noChangeArrowheads="1"/>
            </p:cNvSpPr>
            <p:nvPr/>
          </p:nvSpPr>
          <p:spPr bwMode="auto">
            <a:xfrm>
              <a:off x="3601" y="3024"/>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79" name="Oval 55"/>
            <p:cNvSpPr>
              <a:spLocks noChangeArrowheads="1"/>
            </p:cNvSpPr>
            <p:nvPr/>
          </p:nvSpPr>
          <p:spPr bwMode="auto">
            <a:xfrm>
              <a:off x="3719" y="3120"/>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80" name="Oval 56"/>
            <p:cNvSpPr>
              <a:spLocks noChangeArrowheads="1"/>
            </p:cNvSpPr>
            <p:nvPr/>
          </p:nvSpPr>
          <p:spPr bwMode="auto">
            <a:xfrm>
              <a:off x="3864" y="3072"/>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81" name="Oval 57"/>
            <p:cNvSpPr>
              <a:spLocks noChangeArrowheads="1"/>
            </p:cNvSpPr>
            <p:nvPr/>
          </p:nvSpPr>
          <p:spPr bwMode="auto">
            <a:xfrm>
              <a:off x="3864" y="3072"/>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82" name="Oval 58"/>
            <p:cNvSpPr>
              <a:spLocks noChangeArrowheads="1"/>
            </p:cNvSpPr>
            <p:nvPr/>
          </p:nvSpPr>
          <p:spPr bwMode="auto">
            <a:xfrm>
              <a:off x="4009" y="3024"/>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83" name="Oval 59"/>
            <p:cNvSpPr>
              <a:spLocks noChangeArrowheads="1"/>
            </p:cNvSpPr>
            <p:nvPr/>
          </p:nvSpPr>
          <p:spPr bwMode="auto">
            <a:xfrm>
              <a:off x="4152" y="2976"/>
              <a:ext cx="145" cy="14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84" name="Oval 60"/>
            <p:cNvSpPr>
              <a:spLocks noChangeArrowheads="1"/>
            </p:cNvSpPr>
            <p:nvPr/>
          </p:nvSpPr>
          <p:spPr bwMode="auto">
            <a:xfrm>
              <a:off x="4297" y="3024"/>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85" name="Oval 61"/>
            <p:cNvSpPr>
              <a:spLocks noChangeArrowheads="1"/>
            </p:cNvSpPr>
            <p:nvPr/>
          </p:nvSpPr>
          <p:spPr bwMode="auto">
            <a:xfrm>
              <a:off x="4417" y="3120"/>
              <a:ext cx="143"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86" name="Oval 62"/>
            <p:cNvSpPr>
              <a:spLocks noChangeArrowheads="1"/>
            </p:cNvSpPr>
            <p:nvPr/>
          </p:nvSpPr>
          <p:spPr bwMode="auto">
            <a:xfrm>
              <a:off x="4560" y="3072"/>
              <a:ext cx="145"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87" name="Rectangle 63"/>
            <p:cNvSpPr>
              <a:spLocks noChangeArrowheads="1"/>
            </p:cNvSpPr>
            <p:nvPr/>
          </p:nvSpPr>
          <p:spPr bwMode="auto">
            <a:xfrm>
              <a:off x="192" y="2832"/>
              <a:ext cx="4896" cy="672"/>
            </a:xfrm>
            <a:prstGeom prst="rect">
              <a:avLst/>
            </a:prstGeom>
            <a:noFill/>
            <a:ln w="38100">
              <a:no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03488" name="Line 64"/>
            <p:cNvSpPr>
              <a:spLocks noChangeShapeType="1"/>
            </p:cNvSpPr>
            <p:nvPr/>
          </p:nvSpPr>
          <p:spPr bwMode="auto">
            <a:xfrm flipV="1">
              <a:off x="1296" y="2544"/>
              <a:ext cx="0" cy="432"/>
            </a:xfrm>
            <a:prstGeom prst="line">
              <a:avLst/>
            </a:prstGeom>
            <a:noFill/>
            <a:ln w="571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latin typeface="+mj-lt"/>
                <a:ea typeface="ＭＳ Ｐゴシック" charset="0"/>
              </a:endParaRPr>
            </a:p>
          </p:txBody>
        </p:sp>
        <p:sp>
          <p:nvSpPr>
            <p:cNvPr id="103489" name="Line 65"/>
            <p:cNvSpPr>
              <a:spLocks noChangeShapeType="1"/>
            </p:cNvSpPr>
            <p:nvPr/>
          </p:nvSpPr>
          <p:spPr bwMode="auto">
            <a:xfrm>
              <a:off x="1296" y="2544"/>
              <a:ext cx="2208" cy="0"/>
            </a:xfrm>
            <a:prstGeom prst="line">
              <a:avLst/>
            </a:prstGeom>
            <a:noFill/>
            <a:ln w="571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latin typeface="+mj-lt"/>
                <a:ea typeface="ＭＳ Ｐゴシック" charset="0"/>
              </a:endParaRPr>
            </a:p>
          </p:txBody>
        </p:sp>
        <p:sp>
          <p:nvSpPr>
            <p:cNvPr id="103490" name="Line 66"/>
            <p:cNvSpPr>
              <a:spLocks noChangeShapeType="1"/>
            </p:cNvSpPr>
            <p:nvPr/>
          </p:nvSpPr>
          <p:spPr bwMode="auto">
            <a:xfrm flipV="1">
              <a:off x="3504" y="2544"/>
              <a:ext cx="0" cy="432"/>
            </a:xfrm>
            <a:prstGeom prst="line">
              <a:avLst/>
            </a:prstGeom>
            <a:noFill/>
            <a:ln w="571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latin typeface="+mj-lt"/>
                <a:ea typeface="ＭＳ Ｐゴシック" charset="0"/>
              </a:endParaRPr>
            </a:p>
          </p:txBody>
        </p:sp>
      </p:grpSp>
      <p:sp>
        <p:nvSpPr>
          <p:cNvPr id="103492" name="Rectangle 68"/>
          <p:cNvSpPr>
            <a:spLocks noChangeArrowheads="1"/>
          </p:cNvSpPr>
          <p:nvPr/>
        </p:nvSpPr>
        <p:spPr bwMode="auto">
          <a:xfrm>
            <a:off x="632051" y="4852193"/>
            <a:ext cx="4185047" cy="3690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GB" b="1" dirty="0">
                <a:latin typeface="+mj-lt"/>
                <a:ea typeface="ＭＳ Ｐゴシック" charset="0"/>
              </a:rPr>
              <a:t>They assume evolution rate to be constant.</a:t>
            </a:r>
          </a:p>
        </p:txBody>
      </p:sp>
      <p:grpSp>
        <p:nvGrpSpPr>
          <p:cNvPr id="4" name="Group 3">
            <a:extLst>
              <a:ext uri="{FF2B5EF4-FFF2-40B4-BE49-F238E27FC236}">
                <a16:creationId xmlns:a16="http://schemas.microsoft.com/office/drawing/2014/main" id="{1872BE4F-6EE8-CA43-B2E0-9A962309E220}"/>
              </a:ext>
            </a:extLst>
          </p:cNvPr>
          <p:cNvGrpSpPr/>
          <p:nvPr/>
        </p:nvGrpSpPr>
        <p:grpSpPr>
          <a:xfrm>
            <a:off x="5016020" y="4556475"/>
            <a:ext cx="2625929" cy="2268658"/>
            <a:chOff x="5481467" y="4702174"/>
            <a:chExt cx="1594247" cy="1609726"/>
          </a:xfrm>
        </p:grpSpPr>
        <p:pic>
          <p:nvPicPr>
            <p:cNvPr id="44038" name="Picture 74" descr="beach"/>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73145" y="5309393"/>
              <a:ext cx="303609" cy="500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500" name="Freeform 76"/>
            <p:cNvSpPr>
              <a:spLocks/>
            </p:cNvSpPr>
            <p:nvPr/>
          </p:nvSpPr>
          <p:spPr bwMode="auto">
            <a:xfrm>
              <a:off x="5955336" y="4702174"/>
              <a:ext cx="510778" cy="300038"/>
            </a:xfrm>
            <a:custGeom>
              <a:avLst/>
              <a:gdLst>
                <a:gd name="T0" fmla="*/ 32 w 2728"/>
                <a:gd name="T1" fmla="*/ 312 h 840"/>
                <a:gd name="T2" fmla="*/ 512 w 2728"/>
                <a:gd name="T3" fmla="*/ 792 h 840"/>
                <a:gd name="T4" fmla="*/ 1424 w 2728"/>
                <a:gd name="T5" fmla="*/ 600 h 840"/>
                <a:gd name="T6" fmla="*/ 2576 w 2728"/>
                <a:gd name="T7" fmla="*/ 600 h 840"/>
                <a:gd name="T8" fmla="*/ 2336 w 2728"/>
                <a:gd name="T9" fmla="*/ 72 h 840"/>
                <a:gd name="T10" fmla="*/ 1376 w 2728"/>
                <a:gd name="T11" fmla="*/ 168 h 840"/>
                <a:gd name="T12" fmla="*/ 320 w 2728"/>
                <a:gd name="T13" fmla="*/ 120 h 840"/>
                <a:gd name="T14" fmla="*/ 32 w 2728"/>
                <a:gd name="T15" fmla="*/ 312 h 8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8" h="840">
                  <a:moveTo>
                    <a:pt x="32" y="312"/>
                  </a:moveTo>
                  <a:cubicBezTo>
                    <a:pt x="64" y="424"/>
                    <a:pt x="280" y="744"/>
                    <a:pt x="512" y="792"/>
                  </a:cubicBezTo>
                  <a:cubicBezTo>
                    <a:pt x="744" y="840"/>
                    <a:pt x="1080" y="632"/>
                    <a:pt x="1424" y="600"/>
                  </a:cubicBezTo>
                  <a:cubicBezTo>
                    <a:pt x="1768" y="568"/>
                    <a:pt x="2424" y="688"/>
                    <a:pt x="2576" y="600"/>
                  </a:cubicBezTo>
                  <a:cubicBezTo>
                    <a:pt x="2728" y="512"/>
                    <a:pt x="2536" y="144"/>
                    <a:pt x="2336" y="72"/>
                  </a:cubicBezTo>
                  <a:cubicBezTo>
                    <a:pt x="2136" y="0"/>
                    <a:pt x="1712" y="160"/>
                    <a:pt x="1376" y="168"/>
                  </a:cubicBezTo>
                  <a:cubicBezTo>
                    <a:pt x="1040" y="176"/>
                    <a:pt x="544" y="96"/>
                    <a:pt x="320" y="120"/>
                  </a:cubicBezTo>
                  <a:cubicBezTo>
                    <a:pt x="96" y="144"/>
                    <a:pt x="0" y="200"/>
                    <a:pt x="32" y="312"/>
                  </a:cubicBezTo>
                  <a:close/>
                </a:path>
              </a:pathLst>
            </a:custGeom>
            <a:solidFill>
              <a:srgbClr val="FFCC66">
                <a:alpha val="50000"/>
              </a:srgbClr>
            </a:solidFill>
            <a:ln w="19050" cap="flat" cmpd="sng">
              <a:solidFill>
                <a:schemeClr val="tx1"/>
              </a:solidFill>
              <a:prstDash val="solid"/>
              <a:round/>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spAutoFit/>
            </a:bodyPr>
            <a:lstStyle/>
            <a:p>
              <a:pPr>
                <a:defRPr/>
              </a:pPr>
              <a:endParaRPr lang="en-US" sz="1350">
                <a:latin typeface="+mj-lt"/>
                <a:ea typeface="ＭＳ Ｐゴシック" charset="0"/>
              </a:endParaRPr>
            </a:p>
          </p:txBody>
        </p:sp>
        <p:sp>
          <p:nvSpPr>
            <p:cNvPr id="103501" name="Rectangle 77"/>
            <p:cNvSpPr>
              <a:spLocks noChangeArrowheads="1"/>
            </p:cNvSpPr>
            <p:nvPr/>
          </p:nvSpPr>
          <p:spPr bwMode="auto">
            <a:xfrm>
              <a:off x="5949383" y="4783137"/>
              <a:ext cx="544116" cy="138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300" b="1">
                  <a:latin typeface="+mj-lt"/>
                  <a:ea typeface="ＭＳ Ｐゴシック" charset="0"/>
                </a:rPr>
                <a:t>ADKPKRPLSAYMLWLN</a:t>
              </a:r>
            </a:p>
          </p:txBody>
        </p:sp>
        <p:pic>
          <p:nvPicPr>
            <p:cNvPr id="44041" name="Picture 78" descr="mountai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45898" y="5309393"/>
              <a:ext cx="289322" cy="57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504" name="Freeform 80"/>
            <p:cNvSpPr>
              <a:spLocks/>
            </p:cNvSpPr>
            <p:nvPr/>
          </p:nvSpPr>
          <p:spPr bwMode="auto">
            <a:xfrm>
              <a:off x="6407773" y="5742780"/>
              <a:ext cx="667941" cy="300038"/>
            </a:xfrm>
            <a:custGeom>
              <a:avLst/>
              <a:gdLst>
                <a:gd name="T0" fmla="*/ 32 w 2728"/>
                <a:gd name="T1" fmla="*/ 312 h 840"/>
                <a:gd name="T2" fmla="*/ 512 w 2728"/>
                <a:gd name="T3" fmla="*/ 792 h 840"/>
                <a:gd name="T4" fmla="*/ 1424 w 2728"/>
                <a:gd name="T5" fmla="*/ 600 h 840"/>
                <a:gd name="T6" fmla="*/ 2576 w 2728"/>
                <a:gd name="T7" fmla="*/ 600 h 840"/>
                <a:gd name="T8" fmla="*/ 2336 w 2728"/>
                <a:gd name="T9" fmla="*/ 72 h 840"/>
                <a:gd name="T10" fmla="*/ 1376 w 2728"/>
                <a:gd name="T11" fmla="*/ 168 h 840"/>
                <a:gd name="T12" fmla="*/ 320 w 2728"/>
                <a:gd name="T13" fmla="*/ 120 h 840"/>
                <a:gd name="T14" fmla="*/ 32 w 2728"/>
                <a:gd name="T15" fmla="*/ 312 h 8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8" h="840">
                  <a:moveTo>
                    <a:pt x="32" y="312"/>
                  </a:moveTo>
                  <a:cubicBezTo>
                    <a:pt x="64" y="424"/>
                    <a:pt x="280" y="744"/>
                    <a:pt x="512" y="792"/>
                  </a:cubicBezTo>
                  <a:cubicBezTo>
                    <a:pt x="744" y="840"/>
                    <a:pt x="1080" y="632"/>
                    <a:pt x="1424" y="600"/>
                  </a:cubicBezTo>
                  <a:cubicBezTo>
                    <a:pt x="1768" y="568"/>
                    <a:pt x="2424" y="688"/>
                    <a:pt x="2576" y="600"/>
                  </a:cubicBezTo>
                  <a:cubicBezTo>
                    <a:pt x="2728" y="512"/>
                    <a:pt x="2536" y="144"/>
                    <a:pt x="2336" y="72"/>
                  </a:cubicBezTo>
                  <a:cubicBezTo>
                    <a:pt x="2136" y="0"/>
                    <a:pt x="1712" y="160"/>
                    <a:pt x="1376" y="168"/>
                  </a:cubicBezTo>
                  <a:cubicBezTo>
                    <a:pt x="1040" y="176"/>
                    <a:pt x="544" y="96"/>
                    <a:pt x="320" y="120"/>
                  </a:cubicBezTo>
                  <a:cubicBezTo>
                    <a:pt x="96" y="144"/>
                    <a:pt x="0" y="200"/>
                    <a:pt x="32" y="312"/>
                  </a:cubicBezTo>
                  <a:close/>
                </a:path>
              </a:pathLst>
            </a:custGeom>
            <a:solidFill>
              <a:srgbClr val="FF9999">
                <a:alpha val="50000"/>
              </a:srgbClr>
            </a:solidFill>
            <a:ln w="19050" cap="flat" cmpd="sng">
              <a:solidFill>
                <a:schemeClr val="tx1"/>
              </a:solidFill>
              <a:prstDash val="solid"/>
              <a:round/>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spAutoFit/>
            </a:bodyPr>
            <a:lstStyle/>
            <a:p>
              <a:pPr>
                <a:defRPr/>
              </a:pPr>
              <a:endParaRPr lang="en-US" sz="1350">
                <a:latin typeface="+mj-lt"/>
                <a:ea typeface="ＭＳ Ｐゴシック" charset="0"/>
              </a:endParaRPr>
            </a:p>
          </p:txBody>
        </p:sp>
        <p:sp>
          <p:nvSpPr>
            <p:cNvPr id="103505" name="Rectangle 81"/>
            <p:cNvSpPr>
              <a:spLocks noChangeArrowheads="1"/>
            </p:cNvSpPr>
            <p:nvPr/>
          </p:nvSpPr>
          <p:spPr bwMode="auto">
            <a:xfrm>
              <a:off x="6464923" y="5822552"/>
              <a:ext cx="583406" cy="138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300" b="1">
                  <a:solidFill>
                    <a:schemeClr val="tx2"/>
                  </a:solidFill>
                  <a:latin typeface="+mj-lt"/>
                  <a:ea typeface="ＭＳ Ｐゴシック" charset="0"/>
                </a:rPr>
                <a:t>ADKPKRP</a:t>
              </a:r>
              <a:r>
                <a:rPr lang="en-GB" sz="300" b="1">
                  <a:solidFill>
                    <a:srgbClr val="FF3300"/>
                  </a:solidFill>
                  <a:latin typeface="+mj-lt"/>
                  <a:ea typeface="ＭＳ Ｐゴシック" charset="0"/>
                </a:rPr>
                <a:t>KPR</a:t>
              </a:r>
              <a:r>
                <a:rPr lang="en-GB" sz="300" b="1">
                  <a:solidFill>
                    <a:schemeClr val="tx2"/>
                  </a:solidFill>
                  <a:latin typeface="+mj-lt"/>
                  <a:ea typeface="ＭＳ Ｐゴシック" charset="0"/>
                </a:rPr>
                <a:t>LSAYMLWLN</a:t>
              </a:r>
            </a:p>
          </p:txBody>
        </p:sp>
        <p:sp>
          <p:nvSpPr>
            <p:cNvPr id="103507" name="Freeform 83"/>
            <p:cNvSpPr>
              <a:spLocks/>
            </p:cNvSpPr>
            <p:nvPr/>
          </p:nvSpPr>
          <p:spPr bwMode="auto">
            <a:xfrm>
              <a:off x="5481467" y="5821362"/>
              <a:ext cx="522684" cy="300038"/>
            </a:xfrm>
            <a:custGeom>
              <a:avLst/>
              <a:gdLst>
                <a:gd name="T0" fmla="*/ 32 w 2728"/>
                <a:gd name="T1" fmla="*/ 312 h 840"/>
                <a:gd name="T2" fmla="*/ 512 w 2728"/>
                <a:gd name="T3" fmla="*/ 792 h 840"/>
                <a:gd name="T4" fmla="*/ 1424 w 2728"/>
                <a:gd name="T5" fmla="*/ 600 h 840"/>
                <a:gd name="T6" fmla="*/ 2576 w 2728"/>
                <a:gd name="T7" fmla="*/ 600 h 840"/>
                <a:gd name="T8" fmla="*/ 2336 w 2728"/>
                <a:gd name="T9" fmla="*/ 72 h 840"/>
                <a:gd name="T10" fmla="*/ 1376 w 2728"/>
                <a:gd name="T11" fmla="*/ 168 h 840"/>
                <a:gd name="T12" fmla="*/ 320 w 2728"/>
                <a:gd name="T13" fmla="*/ 120 h 840"/>
                <a:gd name="T14" fmla="*/ 32 w 2728"/>
                <a:gd name="T15" fmla="*/ 312 h 8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8" h="840">
                  <a:moveTo>
                    <a:pt x="32" y="312"/>
                  </a:moveTo>
                  <a:cubicBezTo>
                    <a:pt x="64" y="424"/>
                    <a:pt x="280" y="744"/>
                    <a:pt x="512" y="792"/>
                  </a:cubicBezTo>
                  <a:cubicBezTo>
                    <a:pt x="744" y="840"/>
                    <a:pt x="1080" y="632"/>
                    <a:pt x="1424" y="600"/>
                  </a:cubicBezTo>
                  <a:cubicBezTo>
                    <a:pt x="1768" y="568"/>
                    <a:pt x="2424" y="688"/>
                    <a:pt x="2576" y="600"/>
                  </a:cubicBezTo>
                  <a:cubicBezTo>
                    <a:pt x="2728" y="512"/>
                    <a:pt x="2536" y="144"/>
                    <a:pt x="2336" y="72"/>
                  </a:cubicBezTo>
                  <a:cubicBezTo>
                    <a:pt x="2136" y="0"/>
                    <a:pt x="1712" y="160"/>
                    <a:pt x="1376" y="168"/>
                  </a:cubicBezTo>
                  <a:cubicBezTo>
                    <a:pt x="1040" y="176"/>
                    <a:pt x="544" y="96"/>
                    <a:pt x="320" y="120"/>
                  </a:cubicBezTo>
                  <a:cubicBezTo>
                    <a:pt x="96" y="144"/>
                    <a:pt x="0" y="200"/>
                    <a:pt x="32" y="312"/>
                  </a:cubicBezTo>
                  <a:close/>
                </a:path>
              </a:pathLst>
            </a:custGeom>
            <a:solidFill>
              <a:srgbClr val="FFFF99">
                <a:alpha val="50000"/>
              </a:srgbClr>
            </a:solidFill>
            <a:ln w="19050" cap="flat" cmpd="sng">
              <a:solidFill>
                <a:schemeClr val="tx1"/>
              </a:solidFill>
              <a:prstDash val="solid"/>
              <a:round/>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spAutoFit/>
            </a:bodyPr>
            <a:lstStyle/>
            <a:p>
              <a:pPr>
                <a:defRPr/>
              </a:pPr>
              <a:endParaRPr lang="en-US" sz="1350">
                <a:latin typeface="+mj-lt"/>
                <a:ea typeface="ＭＳ Ｐゴシック" charset="0"/>
              </a:endParaRPr>
            </a:p>
          </p:txBody>
        </p:sp>
        <p:sp>
          <p:nvSpPr>
            <p:cNvPr id="103508" name="Rectangle 84"/>
            <p:cNvSpPr>
              <a:spLocks noChangeArrowheads="1"/>
            </p:cNvSpPr>
            <p:nvPr/>
          </p:nvSpPr>
          <p:spPr bwMode="auto">
            <a:xfrm>
              <a:off x="5495754" y="5902324"/>
              <a:ext cx="514350" cy="138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300" b="1">
                  <a:latin typeface="+mj-lt"/>
                  <a:ea typeface="ＭＳ Ｐゴシック" charset="0"/>
                </a:rPr>
                <a:t>ADKP</a:t>
              </a:r>
              <a:r>
                <a:rPr lang="en-GB" sz="300" b="1">
                  <a:solidFill>
                    <a:srgbClr val="FF3300"/>
                  </a:solidFill>
                  <a:latin typeface="+mj-lt"/>
                  <a:ea typeface="ＭＳ Ｐゴシック" charset="0"/>
                </a:rPr>
                <a:t>R</a:t>
              </a:r>
              <a:r>
                <a:rPr lang="en-GB" sz="300" b="1">
                  <a:latin typeface="+mj-lt"/>
                  <a:ea typeface="ＭＳ Ｐゴシック" charset="0"/>
                </a:rPr>
                <a:t>RPLS-YMLWLN</a:t>
              </a:r>
            </a:p>
          </p:txBody>
        </p:sp>
        <p:sp>
          <p:nvSpPr>
            <p:cNvPr id="103509" name="AutoShape 85"/>
            <p:cNvSpPr>
              <a:spLocks noChangeArrowheads="1"/>
            </p:cNvSpPr>
            <p:nvPr/>
          </p:nvSpPr>
          <p:spPr bwMode="auto">
            <a:xfrm rot="19906029">
              <a:off x="5533854" y="5373687"/>
              <a:ext cx="88106" cy="938213"/>
            </a:xfrm>
            <a:prstGeom prst="lightningBolt">
              <a:avLst/>
            </a:prstGeom>
            <a:solidFill>
              <a:schemeClr val="bg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350">
                <a:latin typeface="+mj-lt"/>
                <a:ea typeface="ＭＳ Ｐゴシック" charset="0"/>
              </a:endParaRPr>
            </a:p>
          </p:txBody>
        </p:sp>
        <p:sp>
          <p:nvSpPr>
            <p:cNvPr id="103510" name="AutoShape 86"/>
            <p:cNvSpPr>
              <a:spLocks noChangeArrowheads="1"/>
            </p:cNvSpPr>
            <p:nvPr/>
          </p:nvSpPr>
          <p:spPr bwMode="auto">
            <a:xfrm flipH="1">
              <a:off x="5780314" y="5361780"/>
              <a:ext cx="105966" cy="938213"/>
            </a:xfrm>
            <a:prstGeom prst="lightningBolt">
              <a:avLst/>
            </a:prstGeom>
            <a:solidFill>
              <a:schemeClr val="bg2"/>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350">
                <a:latin typeface="+mj-lt"/>
                <a:ea typeface="ＭＳ Ｐゴシック" charset="0"/>
              </a:endParaRPr>
            </a:p>
          </p:txBody>
        </p:sp>
        <p:sp>
          <p:nvSpPr>
            <p:cNvPr id="103512" name="Freeform 88"/>
            <p:cNvSpPr>
              <a:spLocks/>
            </p:cNvSpPr>
            <p:nvPr/>
          </p:nvSpPr>
          <p:spPr bwMode="auto">
            <a:xfrm>
              <a:off x="5486229" y="5106987"/>
              <a:ext cx="509588" cy="300038"/>
            </a:xfrm>
            <a:custGeom>
              <a:avLst/>
              <a:gdLst>
                <a:gd name="T0" fmla="*/ 32 w 2728"/>
                <a:gd name="T1" fmla="*/ 312 h 840"/>
                <a:gd name="T2" fmla="*/ 512 w 2728"/>
                <a:gd name="T3" fmla="*/ 792 h 840"/>
                <a:gd name="T4" fmla="*/ 1424 w 2728"/>
                <a:gd name="T5" fmla="*/ 600 h 840"/>
                <a:gd name="T6" fmla="*/ 2576 w 2728"/>
                <a:gd name="T7" fmla="*/ 600 h 840"/>
                <a:gd name="T8" fmla="*/ 2336 w 2728"/>
                <a:gd name="T9" fmla="*/ 72 h 840"/>
                <a:gd name="T10" fmla="*/ 1376 w 2728"/>
                <a:gd name="T11" fmla="*/ 168 h 840"/>
                <a:gd name="T12" fmla="*/ 320 w 2728"/>
                <a:gd name="T13" fmla="*/ 120 h 840"/>
                <a:gd name="T14" fmla="*/ 32 w 2728"/>
                <a:gd name="T15" fmla="*/ 312 h 8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8" h="840">
                  <a:moveTo>
                    <a:pt x="32" y="312"/>
                  </a:moveTo>
                  <a:cubicBezTo>
                    <a:pt x="64" y="424"/>
                    <a:pt x="280" y="744"/>
                    <a:pt x="512" y="792"/>
                  </a:cubicBezTo>
                  <a:cubicBezTo>
                    <a:pt x="744" y="840"/>
                    <a:pt x="1080" y="632"/>
                    <a:pt x="1424" y="600"/>
                  </a:cubicBezTo>
                  <a:cubicBezTo>
                    <a:pt x="1768" y="568"/>
                    <a:pt x="2424" y="688"/>
                    <a:pt x="2576" y="600"/>
                  </a:cubicBezTo>
                  <a:cubicBezTo>
                    <a:pt x="2728" y="512"/>
                    <a:pt x="2536" y="144"/>
                    <a:pt x="2336" y="72"/>
                  </a:cubicBezTo>
                  <a:cubicBezTo>
                    <a:pt x="2136" y="0"/>
                    <a:pt x="1712" y="160"/>
                    <a:pt x="1376" y="168"/>
                  </a:cubicBezTo>
                  <a:cubicBezTo>
                    <a:pt x="1040" y="176"/>
                    <a:pt x="544" y="96"/>
                    <a:pt x="320" y="120"/>
                  </a:cubicBezTo>
                  <a:cubicBezTo>
                    <a:pt x="96" y="144"/>
                    <a:pt x="0" y="200"/>
                    <a:pt x="32" y="312"/>
                  </a:cubicBezTo>
                  <a:close/>
                </a:path>
              </a:pathLst>
            </a:custGeom>
            <a:solidFill>
              <a:srgbClr val="FFFF99">
                <a:alpha val="50000"/>
              </a:srgbClr>
            </a:solidFill>
            <a:ln w="19050" cap="flat" cmpd="sng">
              <a:solidFill>
                <a:schemeClr val="tx1"/>
              </a:solidFill>
              <a:prstDash val="solid"/>
              <a:round/>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spAutoFit/>
            </a:bodyPr>
            <a:lstStyle/>
            <a:p>
              <a:pPr>
                <a:defRPr/>
              </a:pPr>
              <a:endParaRPr lang="en-US" sz="1350">
                <a:latin typeface="+mj-lt"/>
                <a:ea typeface="ＭＳ Ｐゴシック" charset="0"/>
              </a:endParaRPr>
            </a:p>
          </p:txBody>
        </p:sp>
        <p:sp>
          <p:nvSpPr>
            <p:cNvPr id="103513" name="Rectangle 89"/>
            <p:cNvSpPr>
              <a:spLocks noChangeArrowheads="1"/>
            </p:cNvSpPr>
            <p:nvPr/>
          </p:nvSpPr>
          <p:spPr bwMode="auto">
            <a:xfrm>
              <a:off x="5481467" y="5164137"/>
              <a:ext cx="544116" cy="138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300" b="1">
                  <a:latin typeface="+mj-lt"/>
                  <a:ea typeface="ＭＳ Ｐゴシック" charset="0"/>
                </a:rPr>
                <a:t>ADKPKRPLSAYMLWLN</a:t>
              </a:r>
            </a:p>
          </p:txBody>
        </p:sp>
        <p:grpSp>
          <p:nvGrpSpPr>
            <p:cNvPr id="44050" name="Group 90"/>
            <p:cNvGrpSpPr>
              <a:grpSpLocks/>
            </p:cNvGrpSpPr>
            <p:nvPr/>
          </p:nvGrpSpPr>
          <p:grpSpPr bwMode="auto">
            <a:xfrm>
              <a:off x="5679111" y="4940299"/>
              <a:ext cx="997744" cy="166688"/>
              <a:chOff x="1024" y="1116"/>
              <a:chExt cx="3328" cy="756"/>
            </a:xfrm>
          </p:grpSpPr>
          <p:sp>
            <p:nvSpPr>
              <p:cNvPr id="103515" name="Line 91"/>
              <p:cNvSpPr>
                <a:spLocks noChangeShapeType="1"/>
              </p:cNvSpPr>
              <p:nvPr/>
            </p:nvSpPr>
            <p:spPr bwMode="auto">
              <a:xfrm>
                <a:off x="2688" y="1116"/>
                <a:ext cx="0" cy="178"/>
              </a:xfrm>
              <a:prstGeom prst="line">
                <a:avLst/>
              </a:prstGeom>
              <a:noFill/>
              <a:ln w="762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sz="1350">
                  <a:latin typeface="+mj-lt"/>
                  <a:ea typeface="ＭＳ Ｐゴシック" charset="0"/>
                </a:endParaRPr>
              </a:p>
            </p:txBody>
          </p:sp>
          <p:sp>
            <p:nvSpPr>
              <p:cNvPr id="103516" name="Line 92"/>
              <p:cNvSpPr>
                <a:spLocks noChangeShapeType="1"/>
              </p:cNvSpPr>
              <p:nvPr/>
            </p:nvSpPr>
            <p:spPr bwMode="auto">
              <a:xfrm flipH="1">
                <a:off x="1024" y="1294"/>
                <a:ext cx="1664" cy="578"/>
              </a:xfrm>
              <a:prstGeom prst="line">
                <a:avLst/>
              </a:prstGeom>
              <a:noFill/>
              <a:ln w="762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sz="1350">
                  <a:latin typeface="+mj-lt"/>
                  <a:ea typeface="ＭＳ Ｐゴシック" charset="0"/>
                </a:endParaRPr>
              </a:p>
            </p:txBody>
          </p:sp>
          <p:sp>
            <p:nvSpPr>
              <p:cNvPr id="103517" name="Line 93"/>
              <p:cNvSpPr>
                <a:spLocks noChangeShapeType="1"/>
              </p:cNvSpPr>
              <p:nvPr/>
            </p:nvSpPr>
            <p:spPr bwMode="auto">
              <a:xfrm>
                <a:off x="2688" y="1294"/>
                <a:ext cx="1664" cy="578"/>
              </a:xfrm>
              <a:prstGeom prst="line">
                <a:avLst/>
              </a:prstGeom>
              <a:noFill/>
              <a:ln w="762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sz="1350">
                  <a:latin typeface="+mj-lt"/>
                  <a:ea typeface="ＭＳ Ｐゴシック" charset="0"/>
                </a:endParaRPr>
              </a:p>
            </p:txBody>
          </p:sp>
        </p:grpSp>
        <p:sp>
          <p:nvSpPr>
            <p:cNvPr id="103518" name="Freeform 94"/>
            <p:cNvSpPr>
              <a:spLocks/>
            </p:cNvSpPr>
            <p:nvPr/>
          </p:nvSpPr>
          <p:spPr bwMode="auto">
            <a:xfrm>
              <a:off x="6522073" y="5106987"/>
              <a:ext cx="509588" cy="300038"/>
            </a:xfrm>
            <a:custGeom>
              <a:avLst/>
              <a:gdLst>
                <a:gd name="T0" fmla="*/ 32 w 2728"/>
                <a:gd name="T1" fmla="*/ 312 h 840"/>
                <a:gd name="T2" fmla="*/ 512 w 2728"/>
                <a:gd name="T3" fmla="*/ 792 h 840"/>
                <a:gd name="T4" fmla="*/ 1424 w 2728"/>
                <a:gd name="T5" fmla="*/ 600 h 840"/>
                <a:gd name="T6" fmla="*/ 2576 w 2728"/>
                <a:gd name="T7" fmla="*/ 600 h 840"/>
                <a:gd name="T8" fmla="*/ 2336 w 2728"/>
                <a:gd name="T9" fmla="*/ 72 h 840"/>
                <a:gd name="T10" fmla="*/ 1376 w 2728"/>
                <a:gd name="T11" fmla="*/ 168 h 840"/>
                <a:gd name="T12" fmla="*/ 320 w 2728"/>
                <a:gd name="T13" fmla="*/ 120 h 840"/>
                <a:gd name="T14" fmla="*/ 32 w 2728"/>
                <a:gd name="T15" fmla="*/ 312 h 8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8" h="840">
                  <a:moveTo>
                    <a:pt x="32" y="312"/>
                  </a:moveTo>
                  <a:cubicBezTo>
                    <a:pt x="64" y="424"/>
                    <a:pt x="280" y="744"/>
                    <a:pt x="512" y="792"/>
                  </a:cubicBezTo>
                  <a:cubicBezTo>
                    <a:pt x="744" y="840"/>
                    <a:pt x="1080" y="632"/>
                    <a:pt x="1424" y="600"/>
                  </a:cubicBezTo>
                  <a:cubicBezTo>
                    <a:pt x="1768" y="568"/>
                    <a:pt x="2424" y="688"/>
                    <a:pt x="2576" y="600"/>
                  </a:cubicBezTo>
                  <a:cubicBezTo>
                    <a:pt x="2728" y="512"/>
                    <a:pt x="2536" y="144"/>
                    <a:pt x="2336" y="72"/>
                  </a:cubicBezTo>
                  <a:cubicBezTo>
                    <a:pt x="2136" y="0"/>
                    <a:pt x="1712" y="160"/>
                    <a:pt x="1376" y="168"/>
                  </a:cubicBezTo>
                  <a:cubicBezTo>
                    <a:pt x="1040" y="176"/>
                    <a:pt x="544" y="96"/>
                    <a:pt x="320" y="120"/>
                  </a:cubicBezTo>
                  <a:cubicBezTo>
                    <a:pt x="96" y="144"/>
                    <a:pt x="0" y="200"/>
                    <a:pt x="32" y="312"/>
                  </a:cubicBezTo>
                  <a:close/>
                </a:path>
              </a:pathLst>
            </a:custGeom>
            <a:solidFill>
              <a:srgbClr val="FF9999">
                <a:alpha val="50000"/>
              </a:srgbClr>
            </a:solidFill>
            <a:ln w="19050" cap="flat" cmpd="sng">
              <a:solidFill>
                <a:schemeClr val="tx1"/>
              </a:solidFill>
              <a:prstDash val="solid"/>
              <a:round/>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spAutoFit/>
            </a:bodyPr>
            <a:lstStyle/>
            <a:p>
              <a:pPr>
                <a:defRPr/>
              </a:pPr>
              <a:endParaRPr lang="en-US" sz="1350">
                <a:latin typeface="+mj-lt"/>
                <a:ea typeface="ＭＳ Ｐゴシック" charset="0"/>
              </a:endParaRPr>
            </a:p>
          </p:txBody>
        </p:sp>
        <p:sp>
          <p:nvSpPr>
            <p:cNvPr id="103519" name="Rectangle 95"/>
            <p:cNvSpPr>
              <a:spLocks noChangeArrowheads="1"/>
            </p:cNvSpPr>
            <p:nvPr/>
          </p:nvSpPr>
          <p:spPr bwMode="auto">
            <a:xfrm>
              <a:off x="6518501" y="5186758"/>
              <a:ext cx="544116" cy="138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GB" sz="300" b="1">
                  <a:latin typeface="+mj-lt"/>
                  <a:ea typeface="ＭＳ Ｐゴシック" charset="0"/>
                </a:rPr>
                <a:t>ADKPKRPLSAYMLWLN</a:t>
              </a:r>
            </a:p>
          </p:txBody>
        </p:sp>
        <p:sp>
          <p:nvSpPr>
            <p:cNvPr id="103521" name="AutoShape 97"/>
            <p:cNvSpPr>
              <a:spLocks noChangeArrowheads="1"/>
            </p:cNvSpPr>
            <p:nvPr/>
          </p:nvSpPr>
          <p:spPr bwMode="auto">
            <a:xfrm>
              <a:off x="6079161" y="5387974"/>
              <a:ext cx="280988" cy="360759"/>
            </a:xfrm>
            <a:prstGeom prst="foldedCorner">
              <a:avLst>
                <a:gd name="adj" fmla="val 22657"/>
              </a:avLst>
            </a:prstGeom>
            <a:solidFill>
              <a:srgbClr val="DDDDDD">
                <a:alpha val="50000"/>
              </a:srgb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350">
                <a:latin typeface="+mj-lt"/>
                <a:ea typeface="ＭＳ Ｐゴシック" charset="0"/>
              </a:endParaRPr>
            </a:p>
          </p:txBody>
        </p:sp>
        <p:sp>
          <p:nvSpPr>
            <p:cNvPr id="103522" name="Text Box 98"/>
            <p:cNvSpPr txBox="1">
              <a:spLocks noChangeArrowheads="1"/>
            </p:cNvSpPr>
            <p:nvPr/>
          </p:nvSpPr>
          <p:spPr bwMode="auto">
            <a:xfrm>
              <a:off x="6047014" y="5416549"/>
              <a:ext cx="348853" cy="2309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GB" sz="300" b="1">
                  <a:latin typeface="+mj-lt"/>
                  <a:ea typeface="ＭＳ Ｐゴシック" charset="0"/>
                </a:rPr>
                <a:t>Mutations</a:t>
              </a:r>
            </a:p>
            <a:p>
              <a:pPr algn="ctr">
                <a:defRPr/>
              </a:pPr>
              <a:r>
                <a:rPr lang="en-GB" sz="300" b="1">
                  <a:latin typeface="+mj-lt"/>
                  <a:ea typeface="ＭＳ Ｐゴシック" charset="0"/>
                </a:rPr>
                <a:t>+</a:t>
              </a:r>
            </a:p>
            <a:p>
              <a:pPr algn="ctr">
                <a:defRPr/>
              </a:pPr>
              <a:r>
                <a:rPr lang="en-GB" sz="300" b="1">
                  <a:latin typeface="+mj-lt"/>
                  <a:ea typeface="ＭＳ Ｐゴシック" charset="0"/>
                </a:rPr>
                <a:t>Selection </a:t>
              </a:r>
            </a:p>
          </p:txBody>
        </p:sp>
        <p:sp>
          <p:nvSpPr>
            <p:cNvPr id="103523" name="Oval 99"/>
            <p:cNvSpPr>
              <a:spLocks noChangeArrowheads="1"/>
            </p:cNvSpPr>
            <p:nvPr/>
          </p:nvSpPr>
          <p:spPr bwMode="auto">
            <a:xfrm>
              <a:off x="6064873" y="5336777"/>
              <a:ext cx="259556" cy="421481"/>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sz="1350">
                <a:latin typeface="+mj-lt"/>
                <a:ea typeface="ＭＳ Ｐゴシック" charset="0"/>
              </a:endParaRPr>
            </a:p>
          </p:txBody>
        </p:sp>
      </p:grpSp>
      <p:sp>
        <p:nvSpPr>
          <p:cNvPr id="103524" name="Rectangle 100"/>
          <p:cNvSpPr>
            <a:spLocks noChangeArrowheads="1"/>
          </p:cNvSpPr>
          <p:nvPr/>
        </p:nvSpPr>
        <p:spPr bwMode="auto">
          <a:xfrm>
            <a:off x="4846864" y="4587874"/>
            <a:ext cx="2914650" cy="1600200"/>
          </a:xfrm>
          <a:prstGeom prst="rect">
            <a:avLst/>
          </a:prstGeom>
          <a:noFill/>
          <a:ln w="381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72" name="文字方塊 71"/>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110418964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9" name="Group 46"/>
          <p:cNvGrpSpPr>
            <a:grpSpLocks/>
          </p:cNvGrpSpPr>
          <p:nvPr/>
        </p:nvGrpSpPr>
        <p:grpSpPr bwMode="auto">
          <a:xfrm>
            <a:off x="1223962" y="1593058"/>
            <a:ext cx="6777038" cy="3726656"/>
            <a:chOff x="204" y="726"/>
            <a:chExt cx="5035" cy="2523"/>
          </a:xfrm>
        </p:grpSpPr>
        <p:sp>
          <p:nvSpPr>
            <p:cNvPr id="7223" name="AutoShape 11"/>
            <p:cNvSpPr>
              <a:spLocks noChangeAspect="1" noChangeArrowheads="1" noTextEdit="1"/>
            </p:cNvSpPr>
            <p:nvPr/>
          </p:nvSpPr>
          <p:spPr bwMode="auto">
            <a:xfrm>
              <a:off x="204" y="726"/>
              <a:ext cx="5035" cy="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z="1350"/>
            </a:p>
          </p:txBody>
        </p:sp>
        <p:sp>
          <p:nvSpPr>
            <p:cNvPr id="7224" name="Freeform 16"/>
            <p:cNvSpPr>
              <a:spLocks/>
            </p:cNvSpPr>
            <p:nvPr/>
          </p:nvSpPr>
          <p:spPr bwMode="auto">
            <a:xfrm>
              <a:off x="720" y="2190"/>
              <a:ext cx="1085" cy="339"/>
            </a:xfrm>
            <a:custGeom>
              <a:avLst/>
              <a:gdLst>
                <a:gd name="T0" fmla="*/ 679 w 1085"/>
                <a:gd name="T1" fmla="*/ 339 h 339"/>
                <a:gd name="T2" fmla="*/ 0 w 1085"/>
                <a:gd name="T3" fmla="*/ 303 h 339"/>
                <a:gd name="T4" fmla="*/ 253 w 1085"/>
                <a:gd name="T5" fmla="*/ 64 h 339"/>
                <a:gd name="T6" fmla="*/ 1085 w 1085"/>
                <a:gd name="T7" fmla="*/ 0 h 339"/>
                <a:gd name="T8" fmla="*/ 679 w 1085"/>
                <a:gd name="T9" fmla="*/ 339 h 339"/>
                <a:gd name="T10" fmla="*/ 679 w 1085"/>
                <a:gd name="T11" fmla="*/ 339 h 339"/>
                <a:gd name="T12" fmla="*/ 0 60000 65536"/>
                <a:gd name="T13" fmla="*/ 0 60000 65536"/>
                <a:gd name="T14" fmla="*/ 0 60000 65536"/>
                <a:gd name="T15" fmla="*/ 0 60000 65536"/>
                <a:gd name="T16" fmla="*/ 0 60000 65536"/>
                <a:gd name="T17" fmla="*/ 0 60000 65536"/>
                <a:gd name="T18" fmla="*/ 0 w 1085"/>
                <a:gd name="T19" fmla="*/ 0 h 339"/>
                <a:gd name="T20" fmla="*/ 1085 w 1085"/>
                <a:gd name="T21" fmla="*/ 339 h 339"/>
              </a:gdLst>
              <a:ahLst/>
              <a:cxnLst>
                <a:cxn ang="T12">
                  <a:pos x="T0" y="T1"/>
                </a:cxn>
                <a:cxn ang="T13">
                  <a:pos x="T2" y="T3"/>
                </a:cxn>
                <a:cxn ang="T14">
                  <a:pos x="T4" y="T5"/>
                </a:cxn>
                <a:cxn ang="T15">
                  <a:pos x="T6" y="T7"/>
                </a:cxn>
                <a:cxn ang="T16">
                  <a:pos x="T8" y="T9"/>
                </a:cxn>
                <a:cxn ang="T17">
                  <a:pos x="T10" y="T11"/>
                </a:cxn>
              </a:cxnLst>
              <a:rect l="T18" t="T19" r="T20" b="T21"/>
              <a:pathLst>
                <a:path w="1085" h="339">
                  <a:moveTo>
                    <a:pt x="679" y="339"/>
                  </a:moveTo>
                  <a:lnTo>
                    <a:pt x="0" y="303"/>
                  </a:lnTo>
                  <a:lnTo>
                    <a:pt x="253" y="64"/>
                  </a:lnTo>
                  <a:lnTo>
                    <a:pt x="1085" y="0"/>
                  </a:lnTo>
                  <a:lnTo>
                    <a:pt x="679" y="339"/>
                  </a:lnTo>
                  <a:close/>
                </a:path>
              </a:pathLst>
            </a:custGeom>
            <a:solidFill>
              <a:srgbClr val="4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25" name="Freeform 17"/>
            <p:cNvSpPr>
              <a:spLocks/>
            </p:cNvSpPr>
            <p:nvPr/>
          </p:nvSpPr>
          <p:spPr bwMode="auto">
            <a:xfrm>
              <a:off x="3282" y="777"/>
              <a:ext cx="1247" cy="452"/>
            </a:xfrm>
            <a:custGeom>
              <a:avLst/>
              <a:gdLst>
                <a:gd name="T0" fmla="*/ 0 w 1247"/>
                <a:gd name="T1" fmla="*/ 452 h 452"/>
                <a:gd name="T2" fmla="*/ 631 w 1247"/>
                <a:gd name="T3" fmla="*/ 398 h 452"/>
                <a:gd name="T4" fmla="*/ 923 w 1247"/>
                <a:gd name="T5" fmla="*/ 303 h 452"/>
                <a:gd name="T6" fmla="*/ 1247 w 1247"/>
                <a:gd name="T7" fmla="*/ 0 h 452"/>
                <a:gd name="T8" fmla="*/ 882 w 1247"/>
                <a:gd name="T9" fmla="*/ 75 h 452"/>
                <a:gd name="T10" fmla="*/ 810 w 1247"/>
                <a:gd name="T11" fmla="*/ 128 h 452"/>
                <a:gd name="T12" fmla="*/ 718 w 1247"/>
                <a:gd name="T13" fmla="*/ 103 h 452"/>
                <a:gd name="T14" fmla="*/ 716 w 1247"/>
                <a:gd name="T15" fmla="*/ 100 h 452"/>
                <a:gd name="T16" fmla="*/ 710 w 1247"/>
                <a:gd name="T17" fmla="*/ 98 h 452"/>
                <a:gd name="T18" fmla="*/ 700 w 1247"/>
                <a:gd name="T19" fmla="*/ 90 h 452"/>
                <a:gd name="T20" fmla="*/ 690 w 1247"/>
                <a:gd name="T21" fmla="*/ 82 h 452"/>
                <a:gd name="T22" fmla="*/ 680 w 1247"/>
                <a:gd name="T23" fmla="*/ 77 h 452"/>
                <a:gd name="T24" fmla="*/ 672 w 1247"/>
                <a:gd name="T25" fmla="*/ 72 h 452"/>
                <a:gd name="T26" fmla="*/ 662 w 1247"/>
                <a:gd name="T27" fmla="*/ 67 h 452"/>
                <a:gd name="T28" fmla="*/ 654 w 1247"/>
                <a:gd name="T29" fmla="*/ 64 h 452"/>
                <a:gd name="T30" fmla="*/ 641 w 1247"/>
                <a:gd name="T31" fmla="*/ 59 h 452"/>
                <a:gd name="T32" fmla="*/ 631 w 1247"/>
                <a:gd name="T33" fmla="*/ 54 h 452"/>
                <a:gd name="T34" fmla="*/ 618 w 1247"/>
                <a:gd name="T35" fmla="*/ 49 h 452"/>
                <a:gd name="T36" fmla="*/ 608 w 1247"/>
                <a:gd name="T37" fmla="*/ 46 h 452"/>
                <a:gd name="T38" fmla="*/ 592 w 1247"/>
                <a:gd name="T39" fmla="*/ 41 h 452"/>
                <a:gd name="T40" fmla="*/ 577 w 1247"/>
                <a:gd name="T41" fmla="*/ 36 h 452"/>
                <a:gd name="T42" fmla="*/ 562 w 1247"/>
                <a:gd name="T43" fmla="*/ 34 h 452"/>
                <a:gd name="T44" fmla="*/ 546 w 1247"/>
                <a:gd name="T45" fmla="*/ 31 h 452"/>
                <a:gd name="T46" fmla="*/ 528 w 1247"/>
                <a:gd name="T47" fmla="*/ 28 h 452"/>
                <a:gd name="T48" fmla="*/ 510 w 1247"/>
                <a:gd name="T49" fmla="*/ 26 h 452"/>
                <a:gd name="T50" fmla="*/ 492 w 1247"/>
                <a:gd name="T51" fmla="*/ 26 h 452"/>
                <a:gd name="T52" fmla="*/ 474 w 1247"/>
                <a:gd name="T53" fmla="*/ 28 h 452"/>
                <a:gd name="T54" fmla="*/ 464 w 1247"/>
                <a:gd name="T55" fmla="*/ 28 h 452"/>
                <a:gd name="T56" fmla="*/ 457 w 1247"/>
                <a:gd name="T57" fmla="*/ 28 h 452"/>
                <a:gd name="T58" fmla="*/ 446 w 1247"/>
                <a:gd name="T59" fmla="*/ 28 h 452"/>
                <a:gd name="T60" fmla="*/ 436 w 1247"/>
                <a:gd name="T61" fmla="*/ 31 h 452"/>
                <a:gd name="T62" fmla="*/ 426 w 1247"/>
                <a:gd name="T63" fmla="*/ 31 h 452"/>
                <a:gd name="T64" fmla="*/ 415 w 1247"/>
                <a:gd name="T65" fmla="*/ 31 h 452"/>
                <a:gd name="T66" fmla="*/ 405 w 1247"/>
                <a:gd name="T67" fmla="*/ 34 h 452"/>
                <a:gd name="T68" fmla="*/ 395 w 1247"/>
                <a:gd name="T69" fmla="*/ 36 h 452"/>
                <a:gd name="T70" fmla="*/ 382 w 1247"/>
                <a:gd name="T71" fmla="*/ 39 h 452"/>
                <a:gd name="T72" fmla="*/ 372 w 1247"/>
                <a:gd name="T73" fmla="*/ 41 h 452"/>
                <a:gd name="T74" fmla="*/ 359 w 1247"/>
                <a:gd name="T75" fmla="*/ 44 h 452"/>
                <a:gd name="T76" fmla="*/ 349 w 1247"/>
                <a:gd name="T77" fmla="*/ 49 h 452"/>
                <a:gd name="T78" fmla="*/ 339 w 1247"/>
                <a:gd name="T79" fmla="*/ 52 h 452"/>
                <a:gd name="T80" fmla="*/ 328 w 1247"/>
                <a:gd name="T81" fmla="*/ 57 h 452"/>
                <a:gd name="T82" fmla="*/ 315 w 1247"/>
                <a:gd name="T83" fmla="*/ 62 h 452"/>
                <a:gd name="T84" fmla="*/ 305 w 1247"/>
                <a:gd name="T85" fmla="*/ 67 h 452"/>
                <a:gd name="T86" fmla="*/ 5 w 1247"/>
                <a:gd name="T87" fmla="*/ 280 h 452"/>
                <a:gd name="T88" fmla="*/ 0 w 1247"/>
                <a:gd name="T89" fmla="*/ 452 h 452"/>
                <a:gd name="T90" fmla="*/ 0 w 1247"/>
                <a:gd name="T91" fmla="*/ 452 h 4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47"/>
                <a:gd name="T139" fmla="*/ 0 h 452"/>
                <a:gd name="T140" fmla="*/ 1247 w 1247"/>
                <a:gd name="T141" fmla="*/ 452 h 4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47" h="452">
                  <a:moveTo>
                    <a:pt x="0" y="452"/>
                  </a:moveTo>
                  <a:lnTo>
                    <a:pt x="631" y="398"/>
                  </a:lnTo>
                  <a:lnTo>
                    <a:pt x="923" y="303"/>
                  </a:lnTo>
                  <a:lnTo>
                    <a:pt x="1247" y="0"/>
                  </a:lnTo>
                  <a:lnTo>
                    <a:pt x="882" y="75"/>
                  </a:lnTo>
                  <a:lnTo>
                    <a:pt x="810" y="128"/>
                  </a:lnTo>
                  <a:lnTo>
                    <a:pt x="718" y="103"/>
                  </a:lnTo>
                  <a:lnTo>
                    <a:pt x="716" y="100"/>
                  </a:lnTo>
                  <a:lnTo>
                    <a:pt x="710" y="98"/>
                  </a:lnTo>
                  <a:lnTo>
                    <a:pt x="700" y="90"/>
                  </a:lnTo>
                  <a:lnTo>
                    <a:pt x="690" y="82"/>
                  </a:lnTo>
                  <a:lnTo>
                    <a:pt x="680" y="77"/>
                  </a:lnTo>
                  <a:lnTo>
                    <a:pt x="672" y="72"/>
                  </a:lnTo>
                  <a:lnTo>
                    <a:pt x="662" y="67"/>
                  </a:lnTo>
                  <a:lnTo>
                    <a:pt x="654" y="64"/>
                  </a:lnTo>
                  <a:lnTo>
                    <a:pt x="641" y="59"/>
                  </a:lnTo>
                  <a:lnTo>
                    <a:pt x="631" y="54"/>
                  </a:lnTo>
                  <a:lnTo>
                    <a:pt x="618" y="49"/>
                  </a:lnTo>
                  <a:lnTo>
                    <a:pt x="608" y="46"/>
                  </a:lnTo>
                  <a:lnTo>
                    <a:pt x="592" y="41"/>
                  </a:lnTo>
                  <a:lnTo>
                    <a:pt x="577" y="36"/>
                  </a:lnTo>
                  <a:lnTo>
                    <a:pt x="562" y="34"/>
                  </a:lnTo>
                  <a:lnTo>
                    <a:pt x="546" y="31"/>
                  </a:lnTo>
                  <a:lnTo>
                    <a:pt x="528" y="28"/>
                  </a:lnTo>
                  <a:lnTo>
                    <a:pt x="510" y="26"/>
                  </a:lnTo>
                  <a:lnTo>
                    <a:pt x="492" y="26"/>
                  </a:lnTo>
                  <a:lnTo>
                    <a:pt x="474" y="28"/>
                  </a:lnTo>
                  <a:lnTo>
                    <a:pt x="464" y="28"/>
                  </a:lnTo>
                  <a:lnTo>
                    <a:pt x="457" y="28"/>
                  </a:lnTo>
                  <a:lnTo>
                    <a:pt x="446" y="28"/>
                  </a:lnTo>
                  <a:lnTo>
                    <a:pt x="436" y="31"/>
                  </a:lnTo>
                  <a:lnTo>
                    <a:pt x="426" y="31"/>
                  </a:lnTo>
                  <a:lnTo>
                    <a:pt x="415" y="31"/>
                  </a:lnTo>
                  <a:lnTo>
                    <a:pt x="405" y="34"/>
                  </a:lnTo>
                  <a:lnTo>
                    <a:pt x="395" y="36"/>
                  </a:lnTo>
                  <a:lnTo>
                    <a:pt x="382" y="39"/>
                  </a:lnTo>
                  <a:lnTo>
                    <a:pt x="372" y="41"/>
                  </a:lnTo>
                  <a:lnTo>
                    <a:pt x="359" y="44"/>
                  </a:lnTo>
                  <a:lnTo>
                    <a:pt x="349" y="49"/>
                  </a:lnTo>
                  <a:lnTo>
                    <a:pt x="339" y="52"/>
                  </a:lnTo>
                  <a:lnTo>
                    <a:pt x="328" y="57"/>
                  </a:lnTo>
                  <a:lnTo>
                    <a:pt x="315" y="62"/>
                  </a:lnTo>
                  <a:lnTo>
                    <a:pt x="305" y="67"/>
                  </a:lnTo>
                  <a:lnTo>
                    <a:pt x="5" y="280"/>
                  </a:lnTo>
                  <a:lnTo>
                    <a:pt x="0" y="452"/>
                  </a:lnTo>
                  <a:close/>
                </a:path>
              </a:pathLst>
            </a:custGeom>
            <a:solidFill>
              <a:srgbClr val="473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26" name="Freeform 20"/>
            <p:cNvSpPr>
              <a:spLocks/>
            </p:cNvSpPr>
            <p:nvPr/>
          </p:nvSpPr>
          <p:spPr bwMode="auto">
            <a:xfrm>
              <a:off x="658" y="1346"/>
              <a:ext cx="2201" cy="572"/>
            </a:xfrm>
            <a:custGeom>
              <a:avLst/>
              <a:gdLst>
                <a:gd name="T0" fmla="*/ 2201 w 2201"/>
                <a:gd name="T1" fmla="*/ 0 h 572"/>
                <a:gd name="T2" fmla="*/ 433 w 2201"/>
                <a:gd name="T3" fmla="*/ 3 h 572"/>
                <a:gd name="T4" fmla="*/ 28 w 2201"/>
                <a:gd name="T5" fmla="*/ 93 h 572"/>
                <a:gd name="T6" fmla="*/ 0 w 2201"/>
                <a:gd name="T7" fmla="*/ 288 h 572"/>
                <a:gd name="T8" fmla="*/ 1321 w 2201"/>
                <a:gd name="T9" fmla="*/ 572 h 572"/>
                <a:gd name="T10" fmla="*/ 2201 w 2201"/>
                <a:gd name="T11" fmla="*/ 0 h 572"/>
                <a:gd name="T12" fmla="*/ 2201 w 2201"/>
                <a:gd name="T13" fmla="*/ 0 h 572"/>
                <a:gd name="T14" fmla="*/ 0 60000 65536"/>
                <a:gd name="T15" fmla="*/ 0 60000 65536"/>
                <a:gd name="T16" fmla="*/ 0 60000 65536"/>
                <a:gd name="T17" fmla="*/ 0 60000 65536"/>
                <a:gd name="T18" fmla="*/ 0 60000 65536"/>
                <a:gd name="T19" fmla="*/ 0 60000 65536"/>
                <a:gd name="T20" fmla="*/ 0 60000 65536"/>
                <a:gd name="T21" fmla="*/ 0 w 2201"/>
                <a:gd name="T22" fmla="*/ 0 h 572"/>
                <a:gd name="T23" fmla="*/ 2201 w 2201"/>
                <a:gd name="T24" fmla="*/ 572 h 5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01" h="572">
                  <a:moveTo>
                    <a:pt x="2201" y="0"/>
                  </a:moveTo>
                  <a:lnTo>
                    <a:pt x="433" y="3"/>
                  </a:lnTo>
                  <a:lnTo>
                    <a:pt x="28" y="93"/>
                  </a:lnTo>
                  <a:lnTo>
                    <a:pt x="0" y="288"/>
                  </a:lnTo>
                  <a:lnTo>
                    <a:pt x="1321" y="572"/>
                  </a:lnTo>
                  <a:lnTo>
                    <a:pt x="2201" y="0"/>
                  </a:lnTo>
                  <a:close/>
                </a:path>
              </a:pathLst>
            </a:custGeom>
            <a:solidFill>
              <a:srgbClr val="757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27" name="Freeform 22"/>
            <p:cNvSpPr>
              <a:spLocks/>
            </p:cNvSpPr>
            <p:nvPr/>
          </p:nvSpPr>
          <p:spPr bwMode="auto">
            <a:xfrm>
              <a:off x="1530" y="1349"/>
              <a:ext cx="1036" cy="621"/>
            </a:xfrm>
            <a:custGeom>
              <a:avLst/>
              <a:gdLst>
                <a:gd name="T0" fmla="*/ 1016 w 1036"/>
                <a:gd name="T1" fmla="*/ 0 h 621"/>
                <a:gd name="T2" fmla="*/ 1016 w 1036"/>
                <a:gd name="T3" fmla="*/ 197 h 621"/>
                <a:gd name="T4" fmla="*/ 1036 w 1036"/>
                <a:gd name="T5" fmla="*/ 621 h 621"/>
                <a:gd name="T6" fmla="*/ 1034 w 1036"/>
                <a:gd name="T7" fmla="*/ 618 h 621"/>
                <a:gd name="T8" fmla="*/ 1029 w 1036"/>
                <a:gd name="T9" fmla="*/ 618 h 621"/>
                <a:gd name="T10" fmla="*/ 1021 w 1036"/>
                <a:gd name="T11" fmla="*/ 618 h 621"/>
                <a:gd name="T12" fmla="*/ 1011 w 1036"/>
                <a:gd name="T13" fmla="*/ 618 h 621"/>
                <a:gd name="T14" fmla="*/ 995 w 1036"/>
                <a:gd name="T15" fmla="*/ 615 h 621"/>
                <a:gd name="T16" fmla="*/ 982 w 1036"/>
                <a:gd name="T17" fmla="*/ 615 h 621"/>
                <a:gd name="T18" fmla="*/ 972 w 1036"/>
                <a:gd name="T19" fmla="*/ 615 h 621"/>
                <a:gd name="T20" fmla="*/ 962 w 1036"/>
                <a:gd name="T21" fmla="*/ 615 h 621"/>
                <a:gd name="T22" fmla="*/ 952 w 1036"/>
                <a:gd name="T23" fmla="*/ 615 h 621"/>
                <a:gd name="T24" fmla="*/ 944 w 1036"/>
                <a:gd name="T25" fmla="*/ 615 h 621"/>
                <a:gd name="T26" fmla="*/ 931 w 1036"/>
                <a:gd name="T27" fmla="*/ 613 h 621"/>
                <a:gd name="T28" fmla="*/ 918 w 1036"/>
                <a:gd name="T29" fmla="*/ 610 h 621"/>
                <a:gd name="T30" fmla="*/ 908 w 1036"/>
                <a:gd name="T31" fmla="*/ 608 h 621"/>
                <a:gd name="T32" fmla="*/ 898 w 1036"/>
                <a:gd name="T33" fmla="*/ 608 h 621"/>
                <a:gd name="T34" fmla="*/ 885 w 1036"/>
                <a:gd name="T35" fmla="*/ 608 h 621"/>
                <a:gd name="T36" fmla="*/ 872 w 1036"/>
                <a:gd name="T37" fmla="*/ 608 h 621"/>
                <a:gd name="T38" fmla="*/ 859 w 1036"/>
                <a:gd name="T39" fmla="*/ 605 h 621"/>
                <a:gd name="T40" fmla="*/ 847 w 1036"/>
                <a:gd name="T41" fmla="*/ 605 h 621"/>
                <a:gd name="T42" fmla="*/ 834 w 1036"/>
                <a:gd name="T43" fmla="*/ 605 h 621"/>
                <a:gd name="T44" fmla="*/ 821 w 1036"/>
                <a:gd name="T45" fmla="*/ 603 h 621"/>
                <a:gd name="T46" fmla="*/ 805 w 1036"/>
                <a:gd name="T47" fmla="*/ 603 h 621"/>
                <a:gd name="T48" fmla="*/ 793 w 1036"/>
                <a:gd name="T49" fmla="*/ 603 h 621"/>
                <a:gd name="T50" fmla="*/ 780 w 1036"/>
                <a:gd name="T51" fmla="*/ 600 h 621"/>
                <a:gd name="T52" fmla="*/ 767 w 1036"/>
                <a:gd name="T53" fmla="*/ 600 h 621"/>
                <a:gd name="T54" fmla="*/ 752 w 1036"/>
                <a:gd name="T55" fmla="*/ 600 h 621"/>
                <a:gd name="T56" fmla="*/ 739 w 1036"/>
                <a:gd name="T57" fmla="*/ 600 h 621"/>
                <a:gd name="T58" fmla="*/ 723 w 1036"/>
                <a:gd name="T59" fmla="*/ 597 h 621"/>
                <a:gd name="T60" fmla="*/ 711 w 1036"/>
                <a:gd name="T61" fmla="*/ 595 h 621"/>
                <a:gd name="T62" fmla="*/ 698 w 1036"/>
                <a:gd name="T63" fmla="*/ 595 h 621"/>
                <a:gd name="T64" fmla="*/ 685 w 1036"/>
                <a:gd name="T65" fmla="*/ 595 h 621"/>
                <a:gd name="T66" fmla="*/ 670 w 1036"/>
                <a:gd name="T67" fmla="*/ 592 h 621"/>
                <a:gd name="T68" fmla="*/ 654 w 1036"/>
                <a:gd name="T69" fmla="*/ 590 h 621"/>
                <a:gd name="T70" fmla="*/ 641 w 1036"/>
                <a:gd name="T71" fmla="*/ 590 h 621"/>
                <a:gd name="T72" fmla="*/ 631 w 1036"/>
                <a:gd name="T73" fmla="*/ 590 h 621"/>
                <a:gd name="T74" fmla="*/ 616 w 1036"/>
                <a:gd name="T75" fmla="*/ 587 h 621"/>
                <a:gd name="T76" fmla="*/ 603 w 1036"/>
                <a:gd name="T77" fmla="*/ 585 h 621"/>
                <a:gd name="T78" fmla="*/ 590 w 1036"/>
                <a:gd name="T79" fmla="*/ 585 h 621"/>
                <a:gd name="T80" fmla="*/ 580 w 1036"/>
                <a:gd name="T81" fmla="*/ 585 h 621"/>
                <a:gd name="T82" fmla="*/ 567 w 1036"/>
                <a:gd name="T83" fmla="*/ 582 h 621"/>
                <a:gd name="T84" fmla="*/ 557 w 1036"/>
                <a:gd name="T85" fmla="*/ 582 h 621"/>
                <a:gd name="T86" fmla="*/ 546 w 1036"/>
                <a:gd name="T87" fmla="*/ 580 h 621"/>
                <a:gd name="T88" fmla="*/ 536 w 1036"/>
                <a:gd name="T89" fmla="*/ 580 h 621"/>
                <a:gd name="T90" fmla="*/ 523 w 1036"/>
                <a:gd name="T91" fmla="*/ 580 h 621"/>
                <a:gd name="T92" fmla="*/ 513 w 1036"/>
                <a:gd name="T93" fmla="*/ 577 h 621"/>
                <a:gd name="T94" fmla="*/ 503 w 1036"/>
                <a:gd name="T95" fmla="*/ 574 h 621"/>
                <a:gd name="T96" fmla="*/ 498 w 1036"/>
                <a:gd name="T97" fmla="*/ 574 h 621"/>
                <a:gd name="T98" fmla="*/ 480 w 1036"/>
                <a:gd name="T99" fmla="*/ 574 h 621"/>
                <a:gd name="T100" fmla="*/ 469 w 1036"/>
                <a:gd name="T101" fmla="*/ 574 h 621"/>
                <a:gd name="T102" fmla="*/ 457 w 1036"/>
                <a:gd name="T103" fmla="*/ 572 h 621"/>
                <a:gd name="T104" fmla="*/ 449 w 1036"/>
                <a:gd name="T105" fmla="*/ 569 h 621"/>
                <a:gd name="T106" fmla="*/ 444 w 1036"/>
                <a:gd name="T107" fmla="*/ 569 h 621"/>
                <a:gd name="T108" fmla="*/ 0 w 1036"/>
                <a:gd name="T109" fmla="*/ 482 h 621"/>
                <a:gd name="T110" fmla="*/ 254 w 1036"/>
                <a:gd name="T111" fmla="*/ 236 h 621"/>
                <a:gd name="T112" fmla="*/ 405 w 1036"/>
                <a:gd name="T113" fmla="*/ 231 h 621"/>
                <a:gd name="T114" fmla="*/ 631 w 1036"/>
                <a:gd name="T115" fmla="*/ 0 h 621"/>
                <a:gd name="T116" fmla="*/ 1016 w 1036"/>
                <a:gd name="T117" fmla="*/ 0 h 621"/>
                <a:gd name="T118" fmla="*/ 1016 w 1036"/>
                <a:gd name="T119" fmla="*/ 0 h 62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36"/>
                <a:gd name="T181" fmla="*/ 0 h 621"/>
                <a:gd name="T182" fmla="*/ 1036 w 1036"/>
                <a:gd name="T183" fmla="*/ 621 h 62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36" h="621">
                  <a:moveTo>
                    <a:pt x="1016" y="0"/>
                  </a:moveTo>
                  <a:lnTo>
                    <a:pt x="1016" y="197"/>
                  </a:lnTo>
                  <a:lnTo>
                    <a:pt x="1036" y="621"/>
                  </a:lnTo>
                  <a:lnTo>
                    <a:pt x="1034" y="618"/>
                  </a:lnTo>
                  <a:lnTo>
                    <a:pt x="1029" y="618"/>
                  </a:lnTo>
                  <a:lnTo>
                    <a:pt x="1021" y="618"/>
                  </a:lnTo>
                  <a:lnTo>
                    <a:pt x="1011" y="618"/>
                  </a:lnTo>
                  <a:lnTo>
                    <a:pt x="995" y="615"/>
                  </a:lnTo>
                  <a:lnTo>
                    <a:pt x="982" y="615"/>
                  </a:lnTo>
                  <a:lnTo>
                    <a:pt x="972" y="615"/>
                  </a:lnTo>
                  <a:lnTo>
                    <a:pt x="962" y="615"/>
                  </a:lnTo>
                  <a:lnTo>
                    <a:pt x="952" y="615"/>
                  </a:lnTo>
                  <a:lnTo>
                    <a:pt x="944" y="615"/>
                  </a:lnTo>
                  <a:lnTo>
                    <a:pt x="931" y="613"/>
                  </a:lnTo>
                  <a:lnTo>
                    <a:pt x="918" y="610"/>
                  </a:lnTo>
                  <a:lnTo>
                    <a:pt x="908" y="608"/>
                  </a:lnTo>
                  <a:lnTo>
                    <a:pt x="898" y="608"/>
                  </a:lnTo>
                  <a:lnTo>
                    <a:pt x="885" y="608"/>
                  </a:lnTo>
                  <a:lnTo>
                    <a:pt x="872" y="608"/>
                  </a:lnTo>
                  <a:lnTo>
                    <a:pt x="859" y="605"/>
                  </a:lnTo>
                  <a:lnTo>
                    <a:pt x="847" y="605"/>
                  </a:lnTo>
                  <a:lnTo>
                    <a:pt x="834" y="605"/>
                  </a:lnTo>
                  <a:lnTo>
                    <a:pt x="821" y="603"/>
                  </a:lnTo>
                  <a:lnTo>
                    <a:pt x="805" y="603"/>
                  </a:lnTo>
                  <a:lnTo>
                    <a:pt x="793" y="603"/>
                  </a:lnTo>
                  <a:lnTo>
                    <a:pt x="780" y="600"/>
                  </a:lnTo>
                  <a:lnTo>
                    <a:pt x="767" y="600"/>
                  </a:lnTo>
                  <a:lnTo>
                    <a:pt x="752" y="600"/>
                  </a:lnTo>
                  <a:lnTo>
                    <a:pt x="739" y="600"/>
                  </a:lnTo>
                  <a:lnTo>
                    <a:pt x="723" y="597"/>
                  </a:lnTo>
                  <a:lnTo>
                    <a:pt x="711" y="595"/>
                  </a:lnTo>
                  <a:lnTo>
                    <a:pt x="698" y="595"/>
                  </a:lnTo>
                  <a:lnTo>
                    <a:pt x="685" y="595"/>
                  </a:lnTo>
                  <a:lnTo>
                    <a:pt x="670" y="592"/>
                  </a:lnTo>
                  <a:lnTo>
                    <a:pt x="654" y="590"/>
                  </a:lnTo>
                  <a:lnTo>
                    <a:pt x="641" y="590"/>
                  </a:lnTo>
                  <a:lnTo>
                    <a:pt x="631" y="590"/>
                  </a:lnTo>
                  <a:lnTo>
                    <a:pt x="616" y="587"/>
                  </a:lnTo>
                  <a:lnTo>
                    <a:pt x="603" y="585"/>
                  </a:lnTo>
                  <a:lnTo>
                    <a:pt x="590" y="585"/>
                  </a:lnTo>
                  <a:lnTo>
                    <a:pt x="580" y="585"/>
                  </a:lnTo>
                  <a:lnTo>
                    <a:pt x="567" y="582"/>
                  </a:lnTo>
                  <a:lnTo>
                    <a:pt x="557" y="582"/>
                  </a:lnTo>
                  <a:lnTo>
                    <a:pt x="546" y="580"/>
                  </a:lnTo>
                  <a:lnTo>
                    <a:pt x="536" y="580"/>
                  </a:lnTo>
                  <a:lnTo>
                    <a:pt x="523" y="580"/>
                  </a:lnTo>
                  <a:lnTo>
                    <a:pt x="513" y="577"/>
                  </a:lnTo>
                  <a:lnTo>
                    <a:pt x="503" y="574"/>
                  </a:lnTo>
                  <a:lnTo>
                    <a:pt x="498" y="574"/>
                  </a:lnTo>
                  <a:lnTo>
                    <a:pt x="480" y="574"/>
                  </a:lnTo>
                  <a:lnTo>
                    <a:pt x="469" y="574"/>
                  </a:lnTo>
                  <a:lnTo>
                    <a:pt x="457" y="572"/>
                  </a:lnTo>
                  <a:lnTo>
                    <a:pt x="449" y="569"/>
                  </a:lnTo>
                  <a:lnTo>
                    <a:pt x="444" y="569"/>
                  </a:lnTo>
                  <a:lnTo>
                    <a:pt x="0" y="482"/>
                  </a:lnTo>
                  <a:lnTo>
                    <a:pt x="254" y="236"/>
                  </a:lnTo>
                  <a:lnTo>
                    <a:pt x="405" y="231"/>
                  </a:lnTo>
                  <a:lnTo>
                    <a:pt x="631" y="0"/>
                  </a:lnTo>
                  <a:lnTo>
                    <a:pt x="1016" y="0"/>
                  </a:lnTo>
                  <a:close/>
                </a:path>
              </a:pathLst>
            </a:custGeom>
            <a:solidFill>
              <a:srgbClr val="9491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28" name="Freeform 23"/>
            <p:cNvSpPr>
              <a:spLocks/>
            </p:cNvSpPr>
            <p:nvPr/>
          </p:nvSpPr>
          <p:spPr bwMode="auto">
            <a:xfrm>
              <a:off x="843" y="1431"/>
              <a:ext cx="1698" cy="882"/>
            </a:xfrm>
            <a:custGeom>
              <a:avLst/>
              <a:gdLst>
                <a:gd name="T0" fmla="*/ 1631 w 1698"/>
                <a:gd name="T1" fmla="*/ 882 h 882"/>
                <a:gd name="T2" fmla="*/ 523 w 1698"/>
                <a:gd name="T3" fmla="*/ 580 h 882"/>
                <a:gd name="T4" fmla="*/ 477 w 1698"/>
                <a:gd name="T5" fmla="*/ 664 h 882"/>
                <a:gd name="T6" fmla="*/ 351 w 1698"/>
                <a:gd name="T7" fmla="*/ 580 h 882"/>
                <a:gd name="T8" fmla="*/ 0 w 1698"/>
                <a:gd name="T9" fmla="*/ 69 h 882"/>
                <a:gd name="T10" fmla="*/ 441 w 1698"/>
                <a:gd name="T11" fmla="*/ 0 h 882"/>
                <a:gd name="T12" fmla="*/ 636 w 1698"/>
                <a:gd name="T13" fmla="*/ 154 h 882"/>
                <a:gd name="T14" fmla="*/ 859 w 1698"/>
                <a:gd name="T15" fmla="*/ 523 h 882"/>
                <a:gd name="T16" fmla="*/ 1221 w 1698"/>
                <a:gd name="T17" fmla="*/ 433 h 882"/>
                <a:gd name="T18" fmla="*/ 1698 w 1698"/>
                <a:gd name="T19" fmla="*/ 121 h 882"/>
                <a:gd name="T20" fmla="*/ 1631 w 1698"/>
                <a:gd name="T21" fmla="*/ 882 h 882"/>
                <a:gd name="T22" fmla="*/ 1631 w 1698"/>
                <a:gd name="T23" fmla="*/ 882 h 8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98"/>
                <a:gd name="T37" fmla="*/ 0 h 882"/>
                <a:gd name="T38" fmla="*/ 1698 w 1698"/>
                <a:gd name="T39" fmla="*/ 882 h 8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98" h="882">
                  <a:moveTo>
                    <a:pt x="1631" y="882"/>
                  </a:moveTo>
                  <a:lnTo>
                    <a:pt x="523" y="580"/>
                  </a:lnTo>
                  <a:lnTo>
                    <a:pt x="477" y="664"/>
                  </a:lnTo>
                  <a:lnTo>
                    <a:pt x="351" y="580"/>
                  </a:lnTo>
                  <a:lnTo>
                    <a:pt x="0" y="69"/>
                  </a:lnTo>
                  <a:lnTo>
                    <a:pt x="441" y="0"/>
                  </a:lnTo>
                  <a:lnTo>
                    <a:pt x="636" y="154"/>
                  </a:lnTo>
                  <a:lnTo>
                    <a:pt x="859" y="523"/>
                  </a:lnTo>
                  <a:lnTo>
                    <a:pt x="1221" y="433"/>
                  </a:lnTo>
                  <a:lnTo>
                    <a:pt x="1698" y="121"/>
                  </a:lnTo>
                  <a:lnTo>
                    <a:pt x="1631" y="882"/>
                  </a:lnTo>
                  <a:close/>
                </a:path>
              </a:pathLst>
            </a:custGeom>
            <a:solidFill>
              <a:srgbClr val="473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29" name="Freeform 24"/>
            <p:cNvSpPr>
              <a:spLocks/>
            </p:cNvSpPr>
            <p:nvPr/>
          </p:nvSpPr>
          <p:spPr bwMode="auto">
            <a:xfrm>
              <a:off x="2538" y="1057"/>
              <a:ext cx="1213" cy="951"/>
            </a:xfrm>
            <a:custGeom>
              <a:avLst/>
              <a:gdLst>
                <a:gd name="T0" fmla="*/ 1213 w 1213"/>
                <a:gd name="T1" fmla="*/ 420 h 951"/>
                <a:gd name="T2" fmla="*/ 0 w 1213"/>
                <a:gd name="T3" fmla="*/ 951 h 951"/>
                <a:gd name="T4" fmla="*/ 3 w 1213"/>
                <a:gd name="T5" fmla="*/ 495 h 951"/>
                <a:gd name="T6" fmla="*/ 390 w 1213"/>
                <a:gd name="T7" fmla="*/ 366 h 951"/>
                <a:gd name="T8" fmla="*/ 508 w 1213"/>
                <a:gd name="T9" fmla="*/ 156 h 951"/>
                <a:gd name="T10" fmla="*/ 749 w 1213"/>
                <a:gd name="T11" fmla="*/ 0 h 951"/>
                <a:gd name="T12" fmla="*/ 752 w 1213"/>
                <a:gd name="T13" fmla="*/ 0 h 951"/>
                <a:gd name="T14" fmla="*/ 759 w 1213"/>
                <a:gd name="T15" fmla="*/ 0 h 951"/>
                <a:gd name="T16" fmla="*/ 770 w 1213"/>
                <a:gd name="T17" fmla="*/ 0 h 951"/>
                <a:gd name="T18" fmla="*/ 785 w 1213"/>
                <a:gd name="T19" fmla="*/ 0 h 951"/>
                <a:gd name="T20" fmla="*/ 795 w 1213"/>
                <a:gd name="T21" fmla="*/ 0 h 951"/>
                <a:gd name="T22" fmla="*/ 803 w 1213"/>
                <a:gd name="T23" fmla="*/ 0 h 951"/>
                <a:gd name="T24" fmla="*/ 813 w 1213"/>
                <a:gd name="T25" fmla="*/ 2 h 951"/>
                <a:gd name="T26" fmla="*/ 826 w 1213"/>
                <a:gd name="T27" fmla="*/ 5 h 951"/>
                <a:gd name="T28" fmla="*/ 836 w 1213"/>
                <a:gd name="T29" fmla="*/ 5 h 951"/>
                <a:gd name="T30" fmla="*/ 849 w 1213"/>
                <a:gd name="T31" fmla="*/ 5 h 951"/>
                <a:gd name="T32" fmla="*/ 862 w 1213"/>
                <a:gd name="T33" fmla="*/ 7 h 951"/>
                <a:gd name="T34" fmla="*/ 877 w 1213"/>
                <a:gd name="T35" fmla="*/ 10 h 951"/>
                <a:gd name="T36" fmla="*/ 888 w 1213"/>
                <a:gd name="T37" fmla="*/ 10 h 951"/>
                <a:gd name="T38" fmla="*/ 900 w 1213"/>
                <a:gd name="T39" fmla="*/ 10 h 951"/>
                <a:gd name="T40" fmla="*/ 916 w 1213"/>
                <a:gd name="T41" fmla="*/ 13 h 951"/>
                <a:gd name="T42" fmla="*/ 931 w 1213"/>
                <a:gd name="T43" fmla="*/ 15 h 951"/>
                <a:gd name="T44" fmla="*/ 947 w 1213"/>
                <a:gd name="T45" fmla="*/ 15 h 951"/>
                <a:gd name="T46" fmla="*/ 959 w 1213"/>
                <a:gd name="T47" fmla="*/ 15 h 951"/>
                <a:gd name="T48" fmla="*/ 975 w 1213"/>
                <a:gd name="T49" fmla="*/ 18 h 951"/>
                <a:gd name="T50" fmla="*/ 990 w 1213"/>
                <a:gd name="T51" fmla="*/ 20 h 951"/>
                <a:gd name="T52" fmla="*/ 1003 w 1213"/>
                <a:gd name="T53" fmla="*/ 20 h 951"/>
                <a:gd name="T54" fmla="*/ 1016 w 1213"/>
                <a:gd name="T55" fmla="*/ 25 h 951"/>
                <a:gd name="T56" fmla="*/ 1029 w 1213"/>
                <a:gd name="T57" fmla="*/ 25 h 951"/>
                <a:gd name="T58" fmla="*/ 1044 w 1213"/>
                <a:gd name="T59" fmla="*/ 31 h 951"/>
                <a:gd name="T60" fmla="*/ 1057 w 1213"/>
                <a:gd name="T61" fmla="*/ 31 h 951"/>
                <a:gd name="T62" fmla="*/ 1070 w 1213"/>
                <a:gd name="T63" fmla="*/ 33 h 951"/>
                <a:gd name="T64" fmla="*/ 1083 w 1213"/>
                <a:gd name="T65" fmla="*/ 36 h 951"/>
                <a:gd name="T66" fmla="*/ 1095 w 1213"/>
                <a:gd name="T67" fmla="*/ 38 h 951"/>
                <a:gd name="T68" fmla="*/ 1213 w 1213"/>
                <a:gd name="T69" fmla="*/ 420 h 951"/>
                <a:gd name="T70" fmla="*/ 1213 w 1213"/>
                <a:gd name="T71" fmla="*/ 420 h 9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13"/>
                <a:gd name="T109" fmla="*/ 0 h 951"/>
                <a:gd name="T110" fmla="*/ 1213 w 1213"/>
                <a:gd name="T111" fmla="*/ 951 h 95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13" h="951">
                  <a:moveTo>
                    <a:pt x="1213" y="420"/>
                  </a:moveTo>
                  <a:lnTo>
                    <a:pt x="0" y="951"/>
                  </a:lnTo>
                  <a:lnTo>
                    <a:pt x="3" y="495"/>
                  </a:lnTo>
                  <a:lnTo>
                    <a:pt x="390" y="366"/>
                  </a:lnTo>
                  <a:lnTo>
                    <a:pt x="508" y="156"/>
                  </a:lnTo>
                  <a:lnTo>
                    <a:pt x="749" y="0"/>
                  </a:lnTo>
                  <a:lnTo>
                    <a:pt x="752" y="0"/>
                  </a:lnTo>
                  <a:lnTo>
                    <a:pt x="759" y="0"/>
                  </a:lnTo>
                  <a:lnTo>
                    <a:pt x="770" y="0"/>
                  </a:lnTo>
                  <a:lnTo>
                    <a:pt x="785" y="0"/>
                  </a:lnTo>
                  <a:lnTo>
                    <a:pt x="795" y="0"/>
                  </a:lnTo>
                  <a:lnTo>
                    <a:pt x="803" y="0"/>
                  </a:lnTo>
                  <a:lnTo>
                    <a:pt x="813" y="2"/>
                  </a:lnTo>
                  <a:lnTo>
                    <a:pt x="826" y="5"/>
                  </a:lnTo>
                  <a:lnTo>
                    <a:pt x="836" y="5"/>
                  </a:lnTo>
                  <a:lnTo>
                    <a:pt x="849" y="5"/>
                  </a:lnTo>
                  <a:lnTo>
                    <a:pt x="862" y="7"/>
                  </a:lnTo>
                  <a:lnTo>
                    <a:pt x="877" y="10"/>
                  </a:lnTo>
                  <a:lnTo>
                    <a:pt x="888" y="10"/>
                  </a:lnTo>
                  <a:lnTo>
                    <a:pt x="900" y="10"/>
                  </a:lnTo>
                  <a:lnTo>
                    <a:pt x="916" y="13"/>
                  </a:lnTo>
                  <a:lnTo>
                    <a:pt x="931" y="15"/>
                  </a:lnTo>
                  <a:lnTo>
                    <a:pt x="947" y="15"/>
                  </a:lnTo>
                  <a:lnTo>
                    <a:pt x="959" y="15"/>
                  </a:lnTo>
                  <a:lnTo>
                    <a:pt x="975" y="18"/>
                  </a:lnTo>
                  <a:lnTo>
                    <a:pt x="990" y="20"/>
                  </a:lnTo>
                  <a:lnTo>
                    <a:pt x="1003" y="20"/>
                  </a:lnTo>
                  <a:lnTo>
                    <a:pt x="1016" y="25"/>
                  </a:lnTo>
                  <a:lnTo>
                    <a:pt x="1029" y="25"/>
                  </a:lnTo>
                  <a:lnTo>
                    <a:pt x="1044" y="31"/>
                  </a:lnTo>
                  <a:lnTo>
                    <a:pt x="1057" y="31"/>
                  </a:lnTo>
                  <a:lnTo>
                    <a:pt x="1070" y="33"/>
                  </a:lnTo>
                  <a:lnTo>
                    <a:pt x="1083" y="36"/>
                  </a:lnTo>
                  <a:lnTo>
                    <a:pt x="1095" y="38"/>
                  </a:lnTo>
                  <a:lnTo>
                    <a:pt x="1213" y="420"/>
                  </a:lnTo>
                  <a:close/>
                </a:path>
              </a:pathLst>
            </a:custGeom>
            <a:solidFill>
              <a:srgbClr val="4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30" name="Freeform 25"/>
            <p:cNvSpPr>
              <a:spLocks/>
            </p:cNvSpPr>
            <p:nvPr/>
          </p:nvSpPr>
          <p:spPr bwMode="auto">
            <a:xfrm>
              <a:off x="2487" y="1536"/>
              <a:ext cx="1259" cy="931"/>
            </a:xfrm>
            <a:custGeom>
              <a:avLst/>
              <a:gdLst>
                <a:gd name="T0" fmla="*/ 0 w 1259"/>
                <a:gd name="T1" fmla="*/ 682 h 931"/>
                <a:gd name="T2" fmla="*/ 54 w 1259"/>
                <a:gd name="T3" fmla="*/ 931 h 931"/>
                <a:gd name="T4" fmla="*/ 318 w 1259"/>
                <a:gd name="T5" fmla="*/ 875 h 931"/>
                <a:gd name="T6" fmla="*/ 749 w 1259"/>
                <a:gd name="T7" fmla="*/ 677 h 931"/>
                <a:gd name="T8" fmla="*/ 810 w 1259"/>
                <a:gd name="T9" fmla="*/ 710 h 931"/>
                <a:gd name="T10" fmla="*/ 1036 w 1259"/>
                <a:gd name="T11" fmla="*/ 703 h 931"/>
                <a:gd name="T12" fmla="*/ 1177 w 1259"/>
                <a:gd name="T13" fmla="*/ 895 h 931"/>
                <a:gd name="T14" fmla="*/ 1259 w 1259"/>
                <a:gd name="T15" fmla="*/ 0 h 931"/>
                <a:gd name="T16" fmla="*/ 51 w 1259"/>
                <a:gd name="T17" fmla="*/ 472 h 931"/>
                <a:gd name="T18" fmla="*/ 0 w 1259"/>
                <a:gd name="T19" fmla="*/ 682 h 931"/>
                <a:gd name="T20" fmla="*/ 0 w 1259"/>
                <a:gd name="T21" fmla="*/ 682 h 9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9"/>
                <a:gd name="T34" fmla="*/ 0 h 931"/>
                <a:gd name="T35" fmla="*/ 1259 w 1259"/>
                <a:gd name="T36" fmla="*/ 931 h 9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9" h="931">
                  <a:moveTo>
                    <a:pt x="0" y="682"/>
                  </a:moveTo>
                  <a:lnTo>
                    <a:pt x="54" y="931"/>
                  </a:lnTo>
                  <a:lnTo>
                    <a:pt x="318" y="875"/>
                  </a:lnTo>
                  <a:lnTo>
                    <a:pt x="749" y="677"/>
                  </a:lnTo>
                  <a:lnTo>
                    <a:pt x="810" y="710"/>
                  </a:lnTo>
                  <a:lnTo>
                    <a:pt x="1036" y="703"/>
                  </a:lnTo>
                  <a:lnTo>
                    <a:pt x="1177" y="895"/>
                  </a:lnTo>
                  <a:lnTo>
                    <a:pt x="1259" y="0"/>
                  </a:lnTo>
                  <a:lnTo>
                    <a:pt x="51" y="472"/>
                  </a:lnTo>
                  <a:lnTo>
                    <a:pt x="0" y="682"/>
                  </a:lnTo>
                  <a:close/>
                </a:path>
              </a:pathLst>
            </a:custGeom>
            <a:solidFill>
              <a:srgbClr val="4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31" name="Freeform 26"/>
            <p:cNvSpPr>
              <a:spLocks/>
            </p:cNvSpPr>
            <p:nvPr/>
          </p:nvSpPr>
          <p:spPr bwMode="auto">
            <a:xfrm>
              <a:off x="3654" y="1923"/>
              <a:ext cx="1518" cy="1275"/>
            </a:xfrm>
            <a:custGeom>
              <a:avLst/>
              <a:gdLst>
                <a:gd name="T0" fmla="*/ 0 w 1518"/>
                <a:gd name="T1" fmla="*/ 90 h 1275"/>
                <a:gd name="T2" fmla="*/ 387 w 1518"/>
                <a:gd name="T3" fmla="*/ 0 h 1275"/>
                <a:gd name="T4" fmla="*/ 636 w 1518"/>
                <a:gd name="T5" fmla="*/ 93 h 1275"/>
                <a:gd name="T6" fmla="*/ 826 w 1518"/>
                <a:gd name="T7" fmla="*/ 241 h 1275"/>
                <a:gd name="T8" fmla="*/ 885 w 1518"/>
                <a:gd name="T9" fmla="*/ 475 h 1275"/>
                <a:gd name="T10" fmla="*/ 1295 w 1518"/>
                <a:gd name="T11" fmla="*/ 598 h 1275"/>
                <a:gd name="T12" fmla="*/ 1500 w 1518"/>
                <a:gd name="T13" fmla="*/ 759 h 1275"/>
                <a:gd name="T14" fmla="*/ 1518 w 1518"/>
                <a:gd name="T15" fmla="*/ 1275 h 1275"/>
                <a:gd name="T16" fmla="*/ 762 w 1518"/>
                <a:gd name="T17" fmla="*/ 898 h 1275"/>
                <a:gd name="T18" fmla="*/ 641 w 1518"/>
                <a:gd name="T19" fmla="*/ 647 h 1275"/>
                <a:gd name="T20" fmla="*/ 400 w 1518"/>
                <a:gd name="T21" fmla="*/ 706 h 1275"/>
                <a:gd name="T22" fmla="*/ 244 w 1518"/>
                <a:gd name="T23" fmla="*/ 623 h 1275"/>
                <a:gd name="T24" fmla="*/ 210 w 1518"/>
                <a:gd name="T25" fmla="*/ 398 h 1275"/>
                <a:gd name="T26" fmla="*/ 8 w 1518"/>
                <a:gd name="T27" fmla="*/ 506 h 1275"/>
                <a:gd name="T28" fmla="*/ 0 w 1518"/>
                <a:gd name="T29" fmla="*/ 90 h 1275"/>
                <a:gd name="T30" fmla="*/ 0 w 1518"/>
                <a:gd name="T31" fmla="*/ 90 h 12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8"/>
                <a:gd name="T49" fmla="*/ 0 h 1275"/>
                <a:gd name="T50" fmla="*/ 1518 w 1518"/>
                <a:gd name="T51" fmla="*/ 1275 h 12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8" h="1275">
                  <a:moveTo>
                    <a:pt x="0" y="90"/>
                  </a:moveTo>
                  <a:lnTo>
                    <a:pt x="387" y="0"/>
                  </a:lnTo>
                  <a:lnTo>
                    <a:pt x="636" y="93"/>
                  </a:lnTo>
                  <a:lnTo>
                    <a:pt x="826" y="241"/>
                  </a:lnTo>
                  <a:lnTo>
                    <a:pt x="885" y="475"/>
                  </a:lnTo>
                  <a:lnTo>
                    <a:pt x="1295" y="598"/>
                  </a:lnTo>
                  <a:lnTo>
                    <a:pt x="1500" y="759"/>
                  </a:lnTo>
                  <a:lnTo>
                    <a:pt x="1518" y="1275"/>
                  </a:lnTo>
                  <a:lnTo>
                    <a:pt x="762" y="898"/>
                  </a:lnTo>
                  <a:lnTo>
                    <a:pt x="641" y="647"/>
                  </a:lnTo>
                  <a:lnTo>
                    <a:pt x="400" y="706"/>
                  </a:lnTo>
                  <a:lnTo>
                    <a:pt x="244" y="623"/>
                  </a:lnTo>
                  <a:lnTo>
                    <a:pt x="210" y="398"/>
                  </a:lnTo>
                  <a:lnTo>
                    <a:pt x="8" y="506"/>
                  </a:lnTo>
                  <a:lnTo>
                    <a:pt x="0" y="90"/>
                  </a:lnTo>
                  <a:close/>
                </a:path>
              </a:pathLst>
            </a:custGeom>
            <a:solidFill>
              <a:srgbClr val="635E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32" name="Freeform 27"/>
            <p:cNvSpPr>
              <a:spLocks/>
            </p:cNvSpPr>
            <p:nvPr/>
          </p:nvSpPr>
          <p:spPr bwMode="auto">
            <a:xfrm>
              <a:off x="1097" y="2008"/>
              <a:ext cx="1444" cy="923"/>
            </a:xfrm>
            <a:custGeom>
              <a:avLst/>
              <a:gdLst>
                <a:gd name="T0" fmla="*/ 1441 w 1444"/>
                <a:gd name="T1" fmla="*/ 0 h 923"/>
                <a:gd name="T2" fmla="*/ 1444 w 1444"/>
                <a:gd name="T3" fmla="*/ 387 h 923"/>
                <a:gd name="T4" fmla="*/ 1341 w 1444"/>
                <a:gd name="T5" fmla="*/ 446 h 923"/>
                <a:gd name="T6" fmla="*/ 1087 w 1444"/>
                <a:gd name="T7" fmla="*/ 603 h 923"/>
                <a:gd name="T8" fmla="*/ 469 w 1444"/>
                <a:gd name="T9" fmla="*/ 923 h 923"/>
                <a:gd name="T10" fmla="*/ 161 w 1444"/>
                <a:gd name="T11" fmla="*/ 910 h 923"/>
                <a:gd name="T12" fmla="*/ 0 w 1444"/>
                <a:gd name="T13" fmla="*/ 764 h 923"/>
                <a:gd name="T14" fmla="*/ 384 w 1444"/>
                <a:gd name="T15" fmla="*/ 441 h 923"/>
                <a:gd name="T16" fmla="*/ 97 w 1444"/>
                <a:gd name="T17" fmla="*/ 3 h 923"/>
                <a:gd name="T18" fmla="*/ 1441 w 1444"/>
                <a:gd name="T19" fmla="*/ 0 h 923"/>
                <a:gd name="T20" fmla="*/ 1441 w 1444"/>
                <a:gd name="T21" fmla="*/ 0 h 9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4"/>
                <a:gd name="T34" fmla="*/ 0 h 923"/>
                <a:gd name="T35" fmla="*/ 1444 w 1444"/>
                <a:gd name="T36" fmla="*/ 923 h 9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4" h="923">
                  <a:moveTo>
                    <a:pt x="1441" y="0"/>
                  </a:moveTo>
                  <a:lnTo>
                    <a:pt x="1444" y="387"/>
                  </a:lnTo>
                  <a:lnTo>
                    <a:pt x="1341" y="446"/>
                  </a:lnTo>
                  <a:lnTo>
                    <a:pt x="1087" y="603"/>
                  </a:lnTo>
                  <a:lnTo>
                    <a:pt x="469" y="923"/>
                  </a:lnTo>
                  <a:lnTo>
                    <a:pt x="161" y="910"/>
                  </a:lnTo>
                  <a:lnTo>
                    <a:pt x="0" y="764"/>
                  </a:lnTo>
                  <a:lnTo>
                    <a:pt x="384" y="441"/>
                  </a:lnTo>
                  <a:lnTo>
                    <a:pt x="97" y="3"/>
                  </a:lnTo>
                  <a:lnTo>
                    <a:pt x="1441" y="0"/>
                  </a:lnTo>
                  <a:close/>
                </a:path>
              </a:pathLst>
            </a:custGeom>
            <a:solidFill>
              <a:srgbClr val="4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33" name="Freeform 28"/>
            <p:cNvSpPr>
              <a:spLocks/>
            </p:cNvSpPr>
            <p:nvPr/>
          </p:nvSpPr>
          <p:spPr bwMode="auto">
            <a:xfrm>
              <a:off x="3880" y="852"/>
              <a:ext cx="341" cy="394"/>
            </a:xfrm>
            <a:custGeom>
              <a:avLst/>
              <a:gdLst>
                <a:gd name="T0" fmla="*/ 38 w 341"/>
                <a:gd name="T1" fmla="*/ 394 h 394"/>
                <a:gd name="T2" fmla="*/ 2 w 341"/>
                <a:gd name="T3" fmla="*/ 197 h 394"/>
                <a:gd name="T4" fmla="*/ 41 w 341"/>
                <a:gd name="T5" fmla="*/ 100 h 394"/>
                <a:gd name="T6" fmla="*/ 0 w 341"/>
                <a:gd name="T7" fmla="*/ 12 h 394"/>
                <a:gd name="T8" fmla="*/ 120 w 341"/>
                <a:gd name="T9" fmla="*/ 28 h 394"/>
                <a:gd name="T10" fmla="*/ 284 w 341"/>
                <a:gd name="T11" fmla="*/ 0 h 394"/>
                <a:gd name="T12" fmla="*/ 341 w 341"/>
                <a:gd name="T13" fmla="*/ 87 h 394"/>
                <a:gd name="T14" fmla="*/ 292 w 341"/>
                <a:gd name="T15" fmla="*/ 146 h 394"/>
                <a:gd name="T16" fmla="*/ 325 w 341"/>
                <a:gd name="T17" fmla="*/ 228 h 394"/>
                <a:gd name="T18" fmla="*/ 210 w 341"/>
                <a:gd name="T19" fmla="*/ 336 h 394"/>
                <a:gd name="T20" fmla="*/ 38 w 341"/>
                <a:gd name="T21" fmla="*/ 394 h 394"/>
                <a:gd name="T22" fmla="*/ 38 w 341"/>
                <a:gd name="T23" fmla="*/ 394 h 3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1"/>
                <a:gd name="T37" fmla="*/ 0 h 394"/>
                <a:gd name="T38" fmla="*/ 341 w 341"/>
                <a:gd name="T39" fmla="*/ 394 h 39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1" h="394">
                  <a:moveTo>
                    <a:pt x="38" y="394"/>
                  </a:moveTo>
                  <a:lnTo>
                    <a:pt x="2" y="197"/>
                  </a:lnTo>
                  <a:lnTo>
                    <a:pt x="41" y="100"/>
                  </a:lnTo>
                  <a:lnTo>
                    <a:pt x="0" y="12"/>
                  </a:lnTo>
                  <a:lnTo>
                    <a:pt x="120" y="28"/>
                  </a:lnTo>
                  <a:lnTo>
                    <a:pt x="284" y="0"/>
                  </a:lnTo>
                  <a:lnTo>
                    <a:pt x="341" y="87"/>
                  </a:lnTo>
                  <a:lnTo>
                    <a:pt x="292" y="146"/>
                  </a:lnTo>
                  <a:lnTo>
                    <a:pt x="325" y="228"/>
                  </a:lnTo>
                  <a:lnTo>
                    <a:pt x="210" y="336"/>
                  </a:lnTo>
                  <a:lnTo>
                    <a:pt x="38" y="394"/>
                  </a:lnTo>
                  <a:close/>
                </a:path>
              </a:pathLst>
            </a:custGeom>
            <a:solidFill>
              <a:srgbClr val="7578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34" name="Freeform 29"/>
            <p:cNvSpPr>
              <a:spLocks/>
            </p:cNvSpPr>
            <p:nvPr/>
          </p:nvSpPr>
          <p:spPr bwMode="auto">
            <a:xfrm>
              <a:off x="4054" y="2164"/>
              <a:ext cx="895" cy="657"/>
            </a:xfrm>
            <a:custGeom>
              <a:avLst/>
              <a:gdLst>
                <a:gd name="T0" fmla="*/ 426 w 895"/>
                <a:gd name="T1" fmla="*/ 0 h 657"/>
                <a:gd name="T2" fmla="*/ 374 w 895"/>
                <a:gd name="T3" fmla="*/ 167 h 657"/>
                <a:gd name="T4" fmla="*/ 190 w 895"/>
                <a:gd name="T5" fmla="*/ 211 h 657"/>
                <a:gd name="T6" fmla="*/ 0 w 895"/>
                <a:gd name="T7" fmla="*/ 465 h 657"/>
                <a:gd name="T8" fmla="*/ 362 w 895"/>
                <a:gd name="T9" fmla="*/ 657 h 657"/>
                <a:gd name="T10" fmla="*/ 475 w 895"/>
                <a:gd name="T11" fmla="*/ 506 h 657"/>
                <a:gd name="T12" fmla="*/ 628 w 895"/>
                <a:gd name="T13" fmla="*/ 490 h 657"/>
                <a:gd name="T14" fmla="*/ 728 w 895"/>
                <a:gd name="T15" fmla="*/ 406 h 657"/>
                <a:gd name="T16" fmla="*/ 828 w 895"/>
                <a:gd name="T17" fmla="*/ 398 h 657"/>
                <a:gd name="T18" fmla="*/ 895 w 895"/>
                <a:gd name="T19" fmla="*/ 357 h 657"/>
                <a:gd name="T20" fmla="*/ 426 w 895"/>
                <a:gd name="T21" fmla="*/ 0 h 657"/>
                <a:gd name="T22" fmla="*/ 426 w 895"/>
                <a:gd name="T23" fmla="*/ 0 h 6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5"/>
                <a:gd name="T37" fmla="*/ 0 h 657"/>
                <a:gd name="T38" fmla="*/ 895 w 895"/>
                <a:gd name="T39" fmla="*/ 657 h 6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5" h="657">
                  <a:moveTo>
                    <a:pt x="426" y="0"/>
                  </a:moveTo>
                  <a:lnTo>
                    <a:pt x="374" y="167"/>
                  </a:lnTo>
                  <a:lnTo>
                    <a:pt x="190" y="211"/>
                  </a:lnTo>
                  <a:lnTo>
                    <a:pt x="0" y="465"/>
                  </a:lnTo>
                  <a:lnTo>
                    <a:pt x="362" y="657"/>
                  </a:lnTo>
                  <a:lnTo>
                    <a:pt x="475" y="506"/>
                  </a:lnTo>
                  <a:lnTo>
                    <a:pt x="628" y="490"/>
                  </a:lnTo>
                  <a:lnTo>
                    <a:pt x="728" y="406"/>
                  </a:lnTo>
                  <a:lnTo>
                    <a:pt x="828" y="398"/>
                  </a:lnTo>
                  <a:lnTo>
                    <a:pt x="895" y="357"/>
                  </a:lnTo>
                  <a:lnTo>
                    <a:pt x="426" y="0"/>
                  </a:lnTo>
                  <a:close/>
                </a:path>
              </a:pathLst>
            </a:custGeom>
            <a:solidFill>
              <a:srgbClr val="757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35" name="Freeform 30"/>
            <p:cNvSpPr>
              <a:spLocks/>
            </p:cNvSpPr>
            <p:nvPr/>
          </p:nvSpPr>
          <p:spPr bwMode="auto">
            <a:xfrm>
              <a:off x="3518" y="1841"/>
              <a:ext cx="515" cy="705"/>
            </a:xfrm>
            <a:custGeom>
              <a:avLst/>
              <a:gdLst>
                <a:gd name="T0" fmla="*/ 0 w 515"/>
                <a:gd name="T1" fmla="*/ 372 h 705"/>
                <a:gd name="T2" fmla="*/ 136 w 515"/>
                <a:gd name="T3" fmla="*/ 172 h 705"/>
                <a:gd name="T4" fmla="*/ 287 w 515"/>
                <a:gd name="T5" fmla="*/ 0 h 705"/>
                <a:gd name="T6" fmla="*/ 485 w 515"/>
                <a:gd name="T7" fmla="*/ 175 h 705"/>
                <a:gd name="T8" fmla="*/ 515 w 515"/>
                <a:gd name="T9" fmla="*/ 254 h 705"/>
                <a:gd name="T10" fmla="*/ 395 w 515"/>
                <a:gd name="T11" fmla="*/ 388 h 705"/>
                <a:gd name="T12" fmla="*/ 444 w 515"/>
                <a:gd name="T13" fmla="*/ 523 h 705"/>
                <a:gd name="T14" fmla="*/ 380 w 515"/>
                <a:gd name="T15" fmla="*/ 705 h 705"/>
                <a:gd name="T16" fmla="*/ 144 w 515"/>
                <a:gd name="T17" fmla="*/ 588 h 705"/>
                <a:gd name="T18" fmla="*/ 0 w 515"/>
                <a:gd name="T19" fmla="*/ 372 h 705"/>
                <a:gd name="T20" fmla="*/ 0 w 515"/>
                <a:gd name="T21" fmla="*/ 372 h 7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5"/>
                <a:gd name="T34" fmla="*/ 0 h 705"/>
                <a:gd name="T35" fmla="*/ 515 w 515"/>
                <a:gd name="T36" fmla="*/ 705 h 70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5" h="705">
                  <a:moveTo>
                    <a:pt x="0" y="372"/>
                  </a:moveTo>
                  <a:lnTo>
                    <a:pt x="136" y="172"/>
                  </a:lnTo>
                  <a:lnTo>
                    <a:pt x="287" y="0"/>
                  </a:lnTo>
                  <a:lnTo>
                    <a:pt x="485" y="175"/>
                  </a:lnTo>
                  <a:lnTo>
                    <a:pt x="515" y="254"/>
                  </a:lnTo>
                  <a:lnTo>
                    <a:pt x="395" y="388"/>
                  </a:lnTo>
                  <a:lnTo>
                    <a:pt x="444" y="523"/>
                  </a:lnTo>
                  <a:lnTo>
                    <a:pt x="380" y="705"/>
                  </a:lnTo>
                  <a:lnTo>
                    <a:pt x="144" y="588"/>
                  </a:lnTo>
                  <a:lnTo>
                    <a:pt x="0" y="372"/>
                  </a:lnTo>
                  <a:close/>
                </a:path>
              </a:pathLst>
            </a:custGeom>
            <a:solidFill>
              <a:srgbClr val="757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36" name="Freeform 31"/>
            <p:cNvSpPr>
              <a:spLocks/>
            </p:cNvSpPr>
            <p:nvPr/>
          </p:nvSpPr>
          <p:spPr bwMode="auto">
            <a:xfrm>
              <a:off x="3646" y="1552"/>
              <a:ext cx="403" cy="464"/>
            </a:xfrm>
            <a:custGeom>
              <a:avLst/>
              <a:gdLst>
                <a:gd name="T0" fmla="*/ 8 w 403"/>
                <a:gd name="T1" fmla="*/ 461 h 464"/>
                <a:gd name="T2" fmla="*/ 0 w 403"/>
                <a:gd name="T3" fmla="*/ 169 h 464"/>
                <a:gd name="T4" fmla="*/ 62 w 403"/>
                <a:gd name="T5" fmla="*/ 0 h 464"/>
                <a:gd name="T6" fmla="*/ 126 w 403"/>
                <a:gd name="T7" fmla="*/ 59 h 464"/>
                <a:gd name="T8" fmla="*/ 403 w 403"/>
                <a:gd name="T9" fmla="*/ 284 h 464"/>
                <a:gd name="T10" fmla="*/ 359 w 403"/>
                <a:gd name="T11" fmla="*/ 464 h 464"/>
                <a:gd name="T12" fmla="*/ 8 w 403"/>
                <a:gd name="T13" fmla="*/ 461 h 464"/>
                <a:gd name="T14" fmla="*/ 8 w 403"/>
                <a:gd name="T15" fmla="*/ 461 h 464"/>
                <a:gd name="T16" fmla="*/ 0 60000 65536"/>
                <a:gd name="T17" fmla="*/ 0 60000 65536"/>
                <a:gd name="T18" fmla="*/ 0 60000 65536"/>
                <a:gd name="T19" fmla="*/ 0 60000 65536"/>
                <a:gd name="T20" fmla="*/ 0 60000 65536"/>
                <a:gd name="T21" fmla="*/ 0 60000 65536"/>
                <a:gd name="T22" fmla="*/ 0 60000 65536"/>
                <a:gd name="T23" fmla="*/ 0 60000 65536"/>
                <a:gd name="T24" fmla="*/ 0 w 403"/>
                <a:gd name="T25" fmla="*/ 0 h 464"/>
                <a:gd name="T26" fmla="*/ 403 w 403"/>
                <a:gd name="T27" fmla="*/ 464 h 4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3" h="464">
                  <a:moveTo>
                    <a:pt x="8" y="461"/>
                  </a:moveTo>
                  <a:lnTo>
                    <a:pt x="0" y="169"/>
                  </a:lnTo>
                  <a:lnTo>
                    <a:pt x="62" y="0"/>
                  </a:lnTo>
                  <a:lnTo>
                    <a:pt x="126" y="59"/>
                  </a:lnTo>
                  <a:lnTo>
                    <a:pt x="403" y="284"/>
                  </a:lnTo>
                  <a:lnTo>
                    <a:pt x="359" y="464"/>
                  </a:lnTo>
                  <a:lnTo>
                    <a:pt x="8" y="461"/>
                  </a:lnTo>
                  <a:close/>
                </a:path>
              </a:pathLst>
            </a:custGeom>
            <a:solidFill>
              <a:srgbClr val="9491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37" name="Freeform 32"/>
            <p:cNvSpPr>
              <a:spLocks/>
            </p:cNvSpPr>
            <p:nvPr/>
          </p:nvSpPr>
          <p:spPr bwMode="auto">
            <a:xfrm>
              <a:off x="3980" y="1836"/>
              <a:ext cx="310" cy="180"/>
            </a:xfrm>
            <a:custGeom>
              <a:avLst/>
              <a:gdLst>
                <a:gd name="T0" fmla="*/ 69 w 310"/>
                <a:gd name="T1" fmla="*/ 0 h 180"/>
                <a:gd name="T2" fmla="*/ 310 w 310"/>
                <a:gd name="T3" fmla="*/ 180 h 180"/>
                <a:gd name="T4" fmla="*/ 23 w 310"/>
                <a:gd name="T5" fmla="*/ 180 h 180"/>
                <a:gd name="T6" fmla="*/ 0 w 310"/>
                <a:gd name="T7" fmla="*/ 77 h 180"/>
                <a:gd name="T8" fmla="*/ 69 w 310"/>
                <a:gd name="T9" fmla="*/ 0 h 180"/>
                <a:gd name="T10" fmla="*/ 69 w 310"/>
                <a:gd name="T11" fmla="*/ 0 h 180"/>
                <a:gd name="T12" fmla="*/ 0 60000 65536"/>
                <a:gd name="T13" fmla="*/ 0 60000 65536"/>
                <a:gd name="T14" fmla="*/ 0 60000 65536"/>
                <a:gd name="T15" fmla="*/ 0 60000 65536"/>
                <a:gd name="T16" fmla="*/ 0 60000 65536"/>
                <a:gd name="T17" fmla="*/ 0 60000 65536"/>
                <a:gd name="T18" fmla="*/ 0 w 310"/>
                <a:gd name="T19" fmla="*/ 0 h 180"/>
                <a:gd name="T20" fmla="*/ 310 w 310"/>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310" h="180">
                  <a:moveTo>
                    <a:pt x="69" y="0"/>
                  </a:moveTo>
                  <a:lnTo>
                    <a:pt x="310" y="180"/>
                  </a:lnTo>
                  <a:lnTo>
                    <a:pt x="23" y="180"/>
                  </a:lnTo>
                  <a:lnTo>
                    <a:pt x="0" y="77"/>
                  </a:lnTo>
                  <a:lnTo>
                    <a:pt x="69" y="0"/>
                  </a:lnTo>
                  <a:close/>
                </a:path>
              </a:pathLst>
            </a:custGeom>
            <a:solidFill>
              <a:srgbClr val="757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38" name="Freeform 33"/>
            <p:cNvSpPr>
              <a:spLocks/>
            </p:cNvSpPr>
            <p:nvPr/>
          </p:nvSpPr>
          <p:spPr bwMode="auto">
            <a:xfrm>
              <a:off x="3297" y="2013"/>
              <a:ext cx="365" cy="416"/>
            </a:xfrm>
            <a:custGeom>
              <a:avLst/>
              <a:gdLst>
                <a:gd name="T0" fmla="*/ 293 w 365"/>
                <a:gd name="T1" fmla="*/ 0 h 416"/>
                <a:gd name="T2" fmla="*/ 211 w 365"/>
                <a:gd name="T3" fmla="*/ 126 h 416"/>
                <a:gd name="T4" fmla="*/ 0 w 365"/>
                <a:gd name="T5" fmla="*/ 233 h 416"/>
                <a:gd name="T6" fmla="*/ 365 w 365"/>
                <a:gd name="T7" fmla="*/ 416 h 416"/>
                <a:gd name="T8" fmla="*/ 357 w 365"/>
                <a:gd name="T9" fmla="*/ 0 h 416"/>
                <a:gd name="T10" fmla="*/ 293 w 365"/>
                <a:gd name="T11" fmla="*/ 0 h 416"/>
                <a:gd name="T12" fmla="*/ 293 w 365"/>
                <a:gd name="T13" fmla="*/ 0 h 416"/>
                <a:gd name="T14" fmla="*/ 0 60000 65536"/>
                <a:gd name="T15" fmla="*/ 0 60000 65536"/>
                <a:gd name="T16" fmla="*/ 0 60000 65536"/>
                <a:gd name="T17" fmla="*/ 0 60000 65536"/>
                <a:gd name="T18" fmla="*/ 0 60000 65536"/>
                <a:gd name="T19" fmla="*/ 0 60000 65536"/>
                <a:gd name="T20" fmla="*/ 0 60000 65536"/>
                <a:gd name="T21" fmla="*/ 0 w 365"/>
                <a:gd name="T22" fmla="*/ 0 h 416"/>
                <a:gd name="T23" fmla="*/ 365 w 365"/>
                <a:gd name="T24" fmla="*/ 416 h 4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5" h="416">
                  <a:moveTo>
                    <a:pt x="293" y="0"/>
                  </a:moveTo>
                  <a:lnTo>
                    <a:pt x="211" y="126"/>
                  </a:lnTo>
                  <a:lnTo>
                    <a:pt x="0" y="233"/>
                  </a:lnTo>
                  <a:lnTo>
                    <a:pt x="365" y="416"/>
                  </a:lnTo>
                  <a:lnTo>
                    <a:pt x="357" y="0"/>
                  </a:lnTo>
                  <a:lnTo>
                    <a:pt x="293" y="0"/>
                  </a:lnTo>
                  <a:close/>
                </a:path>
              </a:pathLst>
            </a:custGeom>
            <a:solidFill>
              <a:srgbClr val="473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39" name="Freeform 34"/>
            <p:cNvSpPr>
              <a:spLocks/>
            </p:cNvSpPr>
            <p:nvPr/>
          </p:nvSpPr>
          <p:spPr bwMode="auto">
            <a:xfrm>
              <a:off x="2538" y="1213"/>
              <a:ext cx="508" cy="795"/>
            </a:xfrm>
            <a:custGeom>
              <a:avLst/>
              <a:gdLst>
                <a:gd name="T0" fmla="*/ 3 w 508"/>
                <a:gd name="T1" fmla="*/ 339 h 795"/>
                <a:gd name="T2" fmla="*/ 508 w 508"/>
                <a:gd name="T3" fmla="*/ 0 h 795"/>
                <a:gd name="T4" fmla="*/ 472 w 508"/>
                <a:gd name="T5" fmla="*/ 303 h 795"/>
                <a:gd name="T6" fmla="*/ 323 w 508"/>
                <a:gd name="T7" fmla="*/ 418 h 795"/>
                <a:gd name="T8" fmla="*/ 318 w 508"/>
                <a:gd name="T9" fmla="*/ 628 h 795"/>
                <a:gd name="T10" fmla="*/ 246 w 508"/>
                <a:gd name="T11" fmla="*/ 795 h 795"/>
                <a:gd name="T12" fmla="*/ 0 w 508"/>
                <a:gd name="T13" fmla="*/ 795 h 795"/>
                <a:gd name="T14" fmla="*/ 3 w 508"/>
                <a:gd name="T15" fmla="*/ 339 h 795"/>
                <a:gd name="T16" fmla="*/ 3 w 508"/>
                <a:gd name="T17" fmla="*/ 339 h 7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8"/>
                <a:gd name="T28" fmla="*/ 0 h 795"/>
                <a:gd name="T29" fmla="*/ 508 w 508"/>
                <a:gd name="T30" fmla="*/ 795 h 7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8" h="795">
                  <a:moveTo>
                    <a:pt x="3" y="339"/>
                  </a:moveTo>
                  <a:lnTo>
                    <a:pt x="508" y="0"/>
                  </a:lnTo>
                  <a:lnTo>
                    <a:pt x="472" y="303"/>
                  </a:lnTo>
                  <a:lnTo>
                    <a:pt x="323" y="418"/>
                  </a:lnTo>
                  <a:lnTo>
                    <a:pt x="318" y="628"/>
                  </a:lnTo>
                  <a:lnTo>
                    <a:pt x="246" y="795"/>
                  </a:lnTo>
                  <a:lnTo>
                    <a:pt x="0" y="795"/>
                  </a:lnTo>
                  <a:lnTo>
                    <a:pt x="3" y="339"/>
                  </a:lnTo>
                  <a:close/>
                </a:path>
              </a:pathLst>
            </a:custGeom>
            <a:solidFill>
              <a:srgbClr val="635E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40" name="Freeform 35"/>
            <p:cNvSpPr>
              <a:spLocks/>
            </p:cNvSpPr>
            <p:nvPr/>
          </p:nvSpPr>
          <p:spPr bwMode="auto">
            <a:xfrm>
              <a:off x="1340" y="1585"/>
              <a:ext cx="729" cy="651"/>
            </a:xfrm>
            <a:custGeom>
              <a:avLst/>
              <a:gdLst>
                <a:gd name="T0" fmla="*/ 347 w 729"/>
                <a:gd name="T1" fmla="*/ 651 h 651"/>
                <a:gd name="T2" fmla="*/ 26 w 729"/>
                <a:gd name="T3" fmla="*/ 426 h 651"/>
                <a:gd name="T4" fmla="*/ 0 w 729"/>
                <a:gd name="T5" fmla="*/ 344 h 651"/>
                <a:gd name="T6" fmla="*/ 139 w 729"/>
                <a:gd name="T7" fmla="*/ 0 h 651"/>
                <a:gd name="T8" fmla="*/ 500 w 729"/>
                <a:gd name="T9" fmla="*/ 282 h 651"/>
                <a:gd name="T10" fmla="*/ 729 w 729"/>
                <a:gd name="T11" fmla="*/ 282 h 651"/>
                <a:gd name="T12" fmla="*/ 657 w 729"/>
                <a:gd name="T13" fmla="*/ 423 h 651"/>
                <a:gd name="T14" fmla="*/ 347 w 729"/>
                <a:gd name="T15" fmla="*/ 651 h 651"/>
                <a:gd name="T16" fmla="*/ 347 w 729"/>
                <a:gd name="T17" fmla="*/ 651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9"/>
                <a:gd name="T28" fmla="*/ 0 h 651"/>
                <a:gd name="T29" fmla="*/ 729 w 72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9" h="651">
                  <a:moveTo>
                    <a:pt x="347" y="651"/>
                  </a:moveTo>
                  <a:lnTo>
                    <a:pt x="26" y="426"/>
                  </a:lnTo>
                  <a:lnTo>
                    <a:pt x="0" y="344"/>
                  </a:lnTo>
                  <a:lnTo>
                    <a:pt x="139" y="0"/>
                  </a:lnTo>
                  <a:lnTo>
                    <a:pt x="500" y="282"/>
                  </a:lnTo>
                  <a:lnTo>
                    <a:pt x="729" y="282"/>
                  </a:lnTo>
                  <a:lnTo>
                    <a:pt x="657" y="423"/>
                  </a:lnTo>
                  <a:lnTo>
                    <a:pt x="347" y="651"/>
                  </a:lnTo>
                  <a:close/>
                </a:path>
              </a:pathLst>
            </a:custGeom>
            <a:solidFill>
              <a:srgbClr val="4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41" name="Freeform 36"/>
            <p:cNvSpPr>
              <a:spLocks/>
            </p:cNvSpPr>
            <p:nvPr/>
          </p:nvSpPr>
          <p:spPr bwMode="auto">
            <a:xfrm>
              <a:off x="2335" y="1552"/>
              <a:ext cx="206" cy="456"/>
            </a:xfrm>
            <a:custGeom>
              <a:avLst/>
              <a:gdLst>
                <a:gd name="T0" fmla="*/ 62 w 206"/>
                <a:gd name="T1" fmla="*/ 456 h 456"/>
                <a:gd name="T2" fmla="*/ 203 w 206"/>
                <a:gd name="T3" fmla="*/ 453 h 456"/>
                <a:gd name="T4" fmla="*/ 206 w 206"/>
                <a:gd name="T5" fmla="*/ 0 h 456"/>
                <a:gd name="T6" fmla="*/ 98 w 206"/>
                <a:gd name="T7" fmla="*/ 79 h 456"/>
                <a:gd name="T8" fmla="*/ 108 w 206"/>
                <a:gd name="T9" fmla="*/ 182 h 456"/>
                <a:gd name="T10" fmla="*/ 0 w 206"/>
                <a:gd name="T11" fmla="*/ 300 h 456"/>
                <a:gd name="T12" fmla="*/ 62 w 206"/>
                <a:gd name="T13" fmla="*/ 456 h 456"/>
                <a:gd name="T14" fmla="*/ 62 w 206"/>
                <a:gd name="T15" fmla="*/ 456 h 456"/>
                <a:gd name="T16" fmla="*/ 0 60000 65536"/>
                <a:gd name="T17" fmla="*/ 0 60000 65536"/>
                <a:gd name="T18" fmla="*/ 0 60000 65536"/>
                <a:gd name="T19" fmla="*/ 0 60000 65536"/>
                <a:gd name="T20" fmla="*/ 0 60000 65536"/>
                <a:gd name="T21" fmla="*/ 0 60000 65536"/>
                <a:gd name="T22" fmla="*/ 0 60000 65536"/>
                <a:gd name="T23" fmla="*/ 0 60000 65536"/>
                <a:gd name="T24" fmla="*/ 0 w 206"/>
                <a:gd name="T25" fmla="*/ 0 h 456"/>
                <a:gd name="T26" fmla="*/ 206 w 206"/>
                <a:gd name="T27" fmla="*/ 456 h 4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 h="456">
                  <a:moveTo>
                    <a:pt x="62" y="456"/>
                  </a:moveTo>
                  <a:lnTo>
                    <a:pt x="203" y="453"/>
                  </a:lnTo>
                  <a:lnTo>
                    <a:pt x="206" y="0"/>
                  </a:lnTo>
                  <a:lnTo>
                    <a:pt x="98" y="79"/>
                  </a:lnTo>
                  <a:lnTo>
                    <a:pt x="108" y="182"/>
                  </a:lnTo>
                  <a:lnTo>
                    <a:pt x="0" y="300"/>
                  </a:lnTo>
                  <a:lnTo>
                    <a:pt x="62" y="456"/>
                  </a:lnTo>
                  <a:close/>
                </a:path>
              </a:pathLst>
            </a:custGeom>
            <a:solidFill>
              <a:srgbClr val="4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42" name="Freeform 37"/>
            <p:cNvSpPr>
              <a:spLocks/>
            </p:cNvSpPr>
            <p:nvPr/>
          </p:nvSpPr>
          <p:spPr bwMode="auto">
            <a:xfrm>
              <a:off x="2253" y="2008"/>
              <a:ext cx="288" cy="459"/>
            </a:xfrm>
            <a:custGeom>
              <a:avLst/>
              <a:gdLst>
                <a:gd name="T0" fmla="*/ 285 w 288"/>
                <a:gd name="T1" fmla="*/ 0 h 459"/>
                <a:gd name="T2" fmla="*/ 288 w 288"/>
                <a:gd name="T3" fmla="*/ 459 h 459"/>
                <a:gd name="T4" fmla="*/ 180 w 288"/>
                <a:gd name="T5" fmla="*/ 441 h 459"/>
                <a:gd name="T6" fmla="*/ 0 w 288"/>
                <a:gd name="T7" fmla="*/ 264 h 459"/>
                <a:gd name="T8" fmla="*/ 183 w 288"/>
                <a:gd name="T9" fmla="*/ 92 h 459"/>
                <a:gd name="T10" fmla="*/ 144 w 288"/>
                <a:gd name="T11" fmla="*/ 0 h 459"/>
                <a:gd name="T12" fmla="*/ 285 w 288"/>
                <a:gd name="T13" fmla="*/ 0 h 459"/>
                <a:gd name="T14" fmla="*/ 285 w 288"/>
                <a:gd name="T15" fmla="*/ 0 h 459"/>
                <a:gd name="T16" fmla="*/ 0 60000 65536"/>
                <a:gd name="T17" fmla="*/ 0 60000 65536"/>
                <a:gd name="T18" fmla="*/ 0 60000 65536"/>
                <a:gd name="T19" fmla="*/ 0 60000 65536"/>
                <a:gd name="T20" fmla="*/ 0 60000 65536"/>
                <a:gd name="T21" fmla="*/ 0 60000 65536"/>
                <a:gd name="T22" fmla="*/ 0 60000 65536"/>
                <a:gd name="T23" fmla="*/ 0 60000 65536"/>
                <a:gd name="T24" fmla="*/ 0 w 288"/>
                <a:gd name="T25" fmla="*/ 0 h 459"/>
                <a:gd name="T26" fmla="*/ 288 w 288"/>
                <a:gd name="T27" fmla="*/ 459 h 4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 h="459">
                  <a:moveTo>
                    <a:pt x="285" y="0"/>
                  </a:moveTo>
                  <a:lnTo>
                    <a:pt x="288" y="459"/>
                  </a:lnTo>
                  <a:lnTo>
                    <a:pt x="180" y="441"/>
                  </a:lnTo>
                  <a:lnTo>
                    <a:pt x="0" y="264"/>
                  </a:lnTo>
                  <a:lnTo>
                    <a:pt x="183" y="92"/>
                  </a:lnTo>
                  <a:lnTo>
                    <a:pt x="144" y="0"/>
                  </a:lnTo>
                  <a:lnTo>
                    <a:pt x="285" y="0"/>
                  </a:lnTo>
                  <a:close/>
                </a:path>
              </a:pathLst>
            </a:custGeom>
            <a:solidFill>
              <a:srgbClr val="635E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43" name="Freeform 38"/>
            <p:cNvSpPr>
              <a:spLocks/>
            </p:cNvSpPr>
            <p:nvPr/>
          </p:nvSpPr>
          <p:spPr bwMode="auto">
            <a:xfrm>
              <a:off x="1366" y="2005"/>
              <a:ext cx="633" cy="654"/>
            </a:xfrm>
            <a:custGeom>
              <a:avLst/>
              <a:gdLst>
                <a:gd name="T0" fmla="*/ 0 w 633"/>
                <a:gd name="T1" fmla="*/ 6 h 654"/>
                <a:gd name="T2" fmla="*/ 154 w 633"/>
                <a:gd name="T3" fmla="*/ 182 h 654"/>
                <a:gd name="T4" fmla="*/ 23 w 633"/>
                <a:gd name="T5" fmla="*/ 311 h 654"/>
                <a:gd name="T6" fmla="*/ 267 w 633"/>
                <a:gd name="T7" fmla="*/ 654 h 654"/>
                <a:gd name="T8" fmla="*/ 505 w 633"/>
                <a:gd name="T9" fmla="*/ 516 h 654"/>
                <a:gd name="T10" fmla="*/ 498 w 633"/>
                <a:gd name="T11" fmla="*/ 252 h 654"/>
                <a:gd name="T12" fmla="*/ 590 w 633"/>
                <a:gd name="T13" fmla="*/ 149 h 654"/>
                <a:gd name="T14" fmla="*/ 633 w 633"/>
                <a:gd name="T15" fmla="*/ 0 h 654"/>
                <a:gd name="T16" fmla="*/ 0 w 633"/>
                <a:gd name="T17" fmla="*/ 6 h 654"/>
                <a:gd name="T18" fmla="*/ 0 w 633"/>
                <a:gd name="T19" fmla="*/ 6 h 6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3"/>
                <a:gd name="T31" fmla="*/ 0 h 654"/>
                <a:gd name="T32" fmla="*/ 633 w 633"/>
                <a:gd name="T33" fmla="*/ 654 h 6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3" h="654">
                  <a:moveTo>
                    <a:pt x="0" y="6"/>
                  </a:moveTo>
                  <a:lnTo>
                    <a:pt x="154" y="182"/>
                  </a:lnTo>
                  <a:lnTo>
                    <a:pt x="23" y="311"/>
                  </a:lnTo>
                  <a:lnTo>
                    <a:pt x="267" y="654"/>
                  </a:lnTo>
                  <a:lnTo>
                    <a:pt x="505" y="516"/>
                  </a:lnTo>
                  <a:lnTo>
                    <a:pt x="498" y="252"/>
                  </a:lnTo>
                  <a:lnTo>
                    <a:pt x="590" y="149"/>
                  </a:lnTo>
                  <a:lnTo>
                    <a:pt x="633" y="0"/>
                  </a:lnTo>
                  <a:lnTo>
                    <a:pt x="0" y="6"/>
                  </a:lnTo>
                  <a:close/>
                </a:path>
              </a:pathLst>
            </a:custGeom>
            <a:solidFill>
              <a:srgbClr val="635E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44" name="Freeform 39"/>
            <p:cNvSpPr>
              <a:spLocks/>
            </p:cNvSpPr>
            <p:nvPr/>
          </p:nvSpPr>
          <p:spPr bwMode="auto">
            <a:xfrm>
              <a:off x="2772" y="1282"/>
              <a:ext cx="877" cy="729"/>
            </a:xfrm>
            <a:custGeom>
              <a:avLst/>
              <a:gdLst>
                <a:gd name="T0" fmla="*/ 12 w 877"/>
                <a:gd name="T1" fmla="*/ 726 h 729"/>
                <a:gd name="T2" fmla="*/ 518 w 877"/>
                <a:gd name="T3" fmla="*/ 729 h 729"/>
                <a:gd name="T4" fmla="*/ 877 w 877"/>
                <a:gd name="T5" fmla="*/ 436 h 729"/>
                <a:gd name="T6" fmla="*/ 869 w 877"/>
                <a:gd name="T7" fmla="*/ 0 h 729"/>
                <a:gd name="T8" fmla="*/ 87 w 877"/>
                <a:gd name="T9" fmla="*/ 534 h 729"/>
                <a:gd name="T10" fmla="*/ 0 w 877"/>
                <a:gd name="T11" fmla="*/ 564 h 729"/>
                <a:gd name="T12" fmla="*/ 12 w 877"/>
                <a:gd name="T13" fmla="*/ 726 h 729"/>
                <a:gd name="T14" fmla="*/ 12 w 877"/>
                <a:gd name="T15" fmla="*/ 726 h 729"/>
                <a:gd name="T16" fmla="*/ 0 60000 65536"/>
                <a:gd name="T17" fmla="*/ 0 60000 65536"/>
                <a:gd name="T18" fmla="*/ 0 60000 65536"/>
                <a:gd name="T19" fmla="*/ 0 60000 65536"/>
                <a:gd name="T20" fmla="*/ 0 60000 65536"/>
                <a:gd name="T21" fmla="*/ 0 60000 65536"/>
                <a:gd name="T22" fmla="*/ 0 60000 65536"/>
                <a:gd name="T23" fmla="*/ 0 60000 65536"/>
                <a:gd name="T24" fmla="*/ 0 w 877"/>
                <a:gd name="T25" fmla="*/ 0 h 729"/>
                <a:gd name="T26" fmla="*/ 877 w 877"/>
                <a:gd name="T27" fmla="*/ 729 h 7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7" h="729">
                  <a:moveTo>
                    <a:pt x="12" y="726"/>
                  </a:moveTo>
                  <a:lnTo>
                    <a:pt x="518" y="729"/>
                  </a:lnTo>
                  <a:lnTo>
                    <a:pt x="877" y="436"/>
                  </a:lnTo>
                  <a:lnTo>
                    <a:pt x="869" y="0"/>
                  </a:lnTo>
                  <a:lnTo>
                    <a:pt x="87" y="534"/>
                  </a:lnTo>
                  <a:lnTo>
                    <a:pt x="0" y="564"/>
                  </a:lnTo>
                  <a:lnTo>
                    <a:pt x="12" y="726"/>
                  </a:lnTo>
                  <a:close/>
                </a:path>
              </a:pathLst>
            </a:custGeom>
            <a:solidFill>
              <a:srgbClr val="635E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45" name="Freeform 40"/>
            <p:cNvSpPr>
              <a:spLocks/>
            </p:cNvSpPr>
            <p:nvPr/>
          </p:nvSpPr>
          <p:spPr bwMode="auto">
            <a:xfrm>
              <a:off x="2766" y="2008"/>
              <a:ext cx="524" cy="254"/>
            </a:xfrm>
            <a:custGeom>
              <a:avLst/>
              <a:gdLst>
                <a:gd name="T0" fmla="*/ 16 w 524"/>
                <a:gd name="T1" fmla="*/ 0 h 254"/>
                <a:gd name="T2" fmla="*/ 524 w 524"/>
                <a:gd name="T3" fmla="*/ 3 h 254"/>
                <a:gd name="T4" fmla="*/ 488 w 524"/>
                <a:gd name="T5" fmla="*/ 26 h 254"/>
                <a:gd name="T6" fmla="*/ 165 w 524"/>
                <a:gd name="T7" fmla="*/ 254 h 254"/>
                <a:gd name="T8" fmla="*/ 0 w 524"/>
                <a:gd name="T9" fmla="*/ 51 h 254"/>
                <a:gd name="T10" fmla="*/ 16 w 524"/>
                <a:gd name="T11" fmla="*/ 0 h 254"/>
                <a:gd name="T12" fmla="*/ 16 w 524"/>
                <a:gd name="T13" fmla="*/ 0 h 254"/>
                <a:gd name="T14" fmla="*/ 0 60000 65536"/>
                <a:gd name="T15" fmla="*/ 0 60000 65536"/>
                <a:gd name="T16" fmla="*/ 0 60000 65536"/>
                <a:gd name="T17" fmla="*/ 0 60000 65536"/>
                <a:gd name="T18" fmla="*/ 0 60000 65536"/>
                <a:gd name="T19" fmla="*/ 0 60000 65536"/>
                <a:gd name="T20" fmla="*/ 0 60000 65536"/>
                <a:gd name="T21" fmla="*/ 0 w 524"/>
                <a:gd name="T22" fmla="*/ 0 h 254"/>
                <a:gd name="T23" fmla="*/ 524 w 524"/>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4" h="254">
                  <a:moveTo>
                    <a:pt x="16" y="0"/>
                  </a:moveTo>
                  <a:lnTo>
                    <a:pt x="524" y="3"/>
                  </a:lnTo>
                  <a:lnTo>
                    <a:pt x="488" y="26"/>
                  </a:lnTo>
                  <a:lnTo>
                    <a:pt x="165" y="254"/>
                  </a:lnTo>
                  <a:lnTo>
                    <a:pt x="0" y="51"/>
                  </a:lnTo>
                  <a:lnTo>
                    <a:pt x="16" y="0"/>
                  </a:lnTo>
                  <a:close/>
                </a:path>
              </a:pathLst>
            </a:custGeom>
            <a:solidFill>
              <a:srgbClr val="473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46" name="Freeform 41"/>
            <p:cNvSpPr>
              <a:spLocks/>
            </p:cNvSpPr>
            <p:nvPr/>
          </p:nvSpPr>
          <p:spPr bwMode="auto">
            <a:xfrm>
              <a:off x="1781" y="2439"/>
              <a:ext cx="619" cy="723"/>
            </a:xfrm>
            <a:custGeom>
              <a:avLst/>
              <a:gdLst>
                <a:gd name="T0" fmla="*/ 0 w 619"/>
                <a:gd name="T1" fmla="*/ 259 h 723"/>
                <a:gd name="T2" fmla="*/ 524 w 619"/>
                <a:gd name="T3" fmla="*/ 723 h 723"/>
                <a:gd name="T4" fmla="*/ 619 w 619"/>
                <a:gd name="T5" fmla="*/ 443 h 723"/>
                <a:gd name="T6" fmla="*/ 362 w 619"/>
                <a:gd name="T7" fmla="*/ 0 h 723"/>
                <a:gd name="T8" fmla="*/ 0 w 619"/>
                <a:gd name="T9" fmla="*/ 259 h 723"/>
                <a:gd name="T10" fmla="*/ 0 w 619"/>
                <a:gd name="T11" fmla="*/ 259 h 723"/>
                <a:gd name="T12" fmla="*/ 0 60000 65536"/>
                <a:gd name="T13" fmla="*/ 0 60000 65536"/>
                <a:gd name="T14" fmla="*/ 0 60000 65536"/>
                <a:gd name="T15" fmla="*/ 0 60000 65536"/>
                <a:gd name="T16" fmla="*/ 0 60000 65536"/>
                <a:gd name="T17" fmla="*/ 0 60000 65536"/>
                <a:gd name="T18" fmla="*/ 0 w 619"/>
                <a:gd name="T19" fmla="*/ 0 h 723"/>
                <a:gd name="T20" fmla="*/ 619 w 619"/>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619" h="723">
                  <a:moveTo>
                    <a:pt x="0" y="259"/>
                  </a:moveTo>
                  <a:lnTo>
                    <a:pt x="524" y="723"/>
                  </a:lnTo>
                  <a:lnTo>
                    <a:pt x="619" y="443"/>
                  </a:lnTo>
                  <a:lnTo>
                    <a:pt x="362" y="0"/>
                  </a:lnTo>
                  <a:lnTo>
                    <a:pt x="0" y="259"/>
                  </a:lnTo>
                  <a:close/>
                </a:path>
              </a:pathLst>
            </a:custGeom>
            <a:solidFill>
              <a:srgbClr val="4F4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47" name="Freeform 42"/>
            <p:cNvSpPr>
              <a:spLocks/>
            </p:cNvSpPr>
            <p:nvPr/>
          </p:nvSpPr>
          <p:spPr bwMode="auto">
            <a:xfrm>
              <a:off x="204" y="1349"/>
              <a:ext cx="895" cy="285"/>
            </a:xfrm>
            <a:custGeom>
              <a:avLst/>
              <a:gdLst>
                <a:gd name="T0" fmla="*/ 0 w 895"/>
                <a:gd name="T1" fmla="*/ 177 h 285"/>
                <a:gd name="T2" fmla="*/ 454 w 895"/>
                <a:gd name="T3" fmla="*/ 285 h 285"/>
                <a:gd name="T4" fmla="*/ 457 w 895"/>
                <a:gd name="T5" fmla="*/ 282 h 285"/>
                <a:gd name="T6" fmla="*/ 462 w 895"/>
                <a:gd name="T7" fmla="*/ 277 h 285"/>
                <a:gd name="T8" fmla="*/ 472 w 895"/>
                <a:gd name="T9" fmla="*/ 267 h 285"/>
                <a:gd name="T10" fmla="*/ 487 w 895"/>
                <a:gd name="T11" fmla="*/ 256 h 285"/>
                <a:gd name="T12" fmla="*/ 492 w 895"/>
                <a:gd name="T13" fmla="*/ 246 h 285"/>
                <a:gd name="T14" fmla="*/ 503 w 895"/>
                <a:gd name="T15" fmla="*/ 241 h 285"/>
                <a:gd name="T16" fmla="*/ 513 w 895"/>
                <a:gd name="T17" fmla="*/ 233 h 285"/>
                <a:gd name="T18" fmla="*/ 526 w 895"/>
                <a:gd name="T19" fmla="*/ 226 h 285"/>
                <a:gd name="T20" fmla="*/ 536 w 895"/>
                <a:gd name="T21" fmla="*/ 215 h 285"/>
                <a:gd name="T22" fmla="*/ 549 w 895"/>
                <a:gd name="T23" fmla="*/ 205 h 285"/>
                <a:gd name="T24" fmla="*/ 564 w 895"/>
                <a:gd name="T25" fmla="*/ 195 h 285"/>
                <a:gd name="T26" fmla="*/ 580 w 895"/>
                <a:gd name="T27" fmla="*/ 187 h 285"/>
                <a:gd name="T28" fmla="*/ 595 w 895"/>
                <a:gd name="T29" fmla="*/ 174 h 285"/>
                <a:gd name="T30" fmla="*/ 608 w 895"/>
                <a:gd name="T31" fmla="*/ 164 h 285"/>
                <a:gd name="T32" fmla="*/ 626 w 895"/>
                <a:gd name="T33" fmla="*/ 151 h 285"/>
                <a:gd name="T34" fmla="*/ 644 w 895"/>
                <a:gd name="T35" fmla="*/ 141 h 285"/>
                <a:gd name="T36" fmla="*/ 662 w 895"/>
                <a:gd name="T37" fmla="*/ 128 h 285"/>
                <a:gd name="T38" fmla="*/ 680 w 895"/>
                <a:gd name="T39" fmla="*/ 118 h 285"/>
                <a:gd name="T40" fmla="*/ 690 w 895"/>
                <a:gd name="T41" fmla="*/ 110 h 285"/>
                <a:gd name="T42" fmla="*/ 700 w 895"/>
                <a:gd name="T43" fmla="*/ 105 h 285"/>
                <a:gd name="T44" fmla="*/ 710 w 895"/>
                <a:gd name="T45" fmla="*/ 100 h 285"/>
                <a:gd name="T46" fmla="*/ 721 w 895"/>
                <a:gd name="T47" fmla="*/ 95 h 285"/>
                <a:gd name="T48" fmla="*/ 731 w 895"/>
                <a:gd name="T49" fmla="*/ 87 h 285"/>
                <a:gd name="T50" fmla="*/ 741 w 895"/>
                <a:gd name="T51" fmla="*/ 80 h 285"/>
                <a:gd name="T52" fmla="*/ 749 w 895"/>
                <a:gd name="T53" fmla="*/ 74 h 285"/>
                <a:gd name="T54" fmla="*/ 759 w 895"/>
                <a:gd name="T55" fmla="*/ 69 h 285"/>
                <a:gd name="T56" fmla="*/ 769 w 895"/>
                <a:gd name="T57" fmla="*/ 62 h 285"/>
                <a:gd name="T58" fmla="*/ 780 w 895"/>
                <a:gd name="T59" fmla="*/ 56 h 285"/>
                <a:gd name="T60" fmla="*/ 793 w 895"/>
                <a:gd name="T61" fmla="*/ 51 h 285"/>
                <a:gd name="T62" fmla="*/ 803 w 895"/>
                <a:gd name="T63" fmla="*/ 46 h 285"/>
                <a:gd name="T64" fmla="*/ 813 w 895"/>
                <a:gd name="T65" fmla="*/ 39 h 285"/>
                <a:gd name="T66" fmla="*/ 823 w 895"/>
                <a:gd name="T67" fmla="*/ 33 h 285"/>
                <a:gd name="T68" fmla="*/ 836 w 895"/>
                <a:gd name="T69" fmla="*/ 26 h 285"/>
                <a:gd name="T70" fmla="*/ 849 w 895"/>
                <a:gd name="T71" fmla="*/ 21 h 285"/>
                <a:gd name="T72" fmla="*/ 857 w 895"/>
                <a:gd name="T73" fmla="*/ 15 h 285"/>
                <a:gd name="T74" fmla="*/ 870 w 895"/>
                <a:gd name="T75" fmla="*/ 10 h 285"/>
                <a:gd name="T76" fmla="*/ 882 w 895"/>
                <a:gd name="T77" fmla="*/ 5 h 285"/>
                <a:gd name="T78" fmla="*/ 895 w 895"/>
                <a:gd name="T79" fmla="*/ 0 h 285"/>
                <a:gd name="T80" fmla="*/ 341 w 895"/>
                <a:gd name="T81" fmla="*/ 0 h 285"/>
                <a:gd name="T82" fmla="*/ 0 w 895"/>
                <a:gd name="T83" fmla="*/ 177 h 285"/>
                <a:gd name="T84" fmla="*/ 0 w 895"/>
                <a:gd name="T85" fmla="*/ 177 h 2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95"/>
                <a:gd name="T130" fmla="*/ 0 h 285"/>
                <a:gd name="T131" fmla="*/ 895 w 895"/>
                <a:gd name="T132" fmla="*/ 285 h 2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95" h="285">
                  <a:moveTo>
                    <a:pt x="0" y="177"/>
                  </a:moveTo>
                  <a:lnTo>
                    <a:pt x="454" y="285"/>
                  </a:lnTo>
                  <a:lnTo>
                    <a:pt x="457" y="282"/>
                  </a:lnTo>
                  <a:lnTo>
                    <a:pt x="462" y="277"/>
                  </a:lnTo>
                  <a:lnTo>
                    <a:pt x="472" y="267"/>
                  </a:lnTo>
                  <a:lnTo>
                    <a:pt x="487" y="256"/>
                  </a:lnTo>
                  <a:lnTo>
                    <a:pt x="492" y="246"/>
                  </a:lnTo>
                  <a:lnTo>
                    <a:pt x="503" y="241"/>
                  </a:lnTo>
                  <a:lnTo>
                    <a:pt x="513" y="233"/>
                  </a:lnTo>
                  <a:lnTo>
                    <a:pt x="526" y="226"/>
                  </a:lnTo>
                  <a:lnTo>
                    <a:pt x="536" y="215"/>
                  </a:lnTo>
                  <a:lnTo>
                    <a:pt x="549" y="205"/>
                  </a:lnTo>
                  <a:lnTo>
                    <a:pt x="564" y="195"/>
                  </a:lnTo>
                  <a:lnTo>
                    <a:pt x="580" y="187"/>
                  </a:lnTo>
                  <a:lnTo>
                    <a:pt x="595" y="174"/>
                  </a:lnTo>
                  <a:lnTo>
                    <a:pt x="608" y="164"/>
                  </a:lnTo>
                  <a:lnTo>
                    <a:pt x="626" y="151"/>
                  </a:lnTo>
                  <a:lnTo>
                    <a:pt x="644" y="141"/>
                  </a:lnTo>
                  <a:lnTo>
                    <a:pt x="662" y="128"/>
                  </a:lnTo>
                  <a:lnTo>
                    <a:pt x="680" y="118"/>
                  </a:lnTo>
                  <a:lnTo>
                    <a:pt x="690" y="110"/>
                  </a:lnTo>
                  <a:lnTo>
                    <a:pt x="700" y="105"/>
                  </a:lnTo>
                  <a:lnTo>
                    <a:pt x="710" y="100"/>
                  </a:lnTo>
                  <a:lnTo>
                    <a:pt x="721" y="95"/>
                  </a:lnTo>
                  <a:lnTo>
                    <a:pt x="731" y="87"/>
                  </a:lnTo>
                  <a:lnTo>
                    <a:pt x="741" y="80"/>
                  </a:lnTo>
                  <a:lnTo>
                    <a:pt x="749" y="74"/>
                  </a:lnTo>
                  <a:lnTo>
                    <a:pt x="759" y="69"/>
                  </a:lnTo>
                  <a:lnTo>
                    <a:pt x="769" y="62"/>
                  </a:lnTo>
                  <a:lnTo>
                    <a:pt x="780" y="56"/>
                  </a:lnTo>
                  <a:lnTo>
                    <a:pt x="793" y="51"/>
                  </a:lnTo>
                  <a:lnTo>
                    <a:pt x="803" y="46"/>
                  </a:lnTo>
                  <a:lnTo>
                    <a:pt x="813" y="39"/>
                  </a:lnTo>
                  <a:lnTo>
                    <a:pt x="823" y="33"/>
                  </a:lnTo>
                  <a:lnTo>
                    <a:pt x="836" y="26"/>
                  </a:lnTo>
                  <a:lnTo>
                    <a:pt x="849" y="21"/>
                  </a:lnTo>
                  <a:lnTo>
                    <a:pt x="857" y="15"/>
                  </a:lnTo>
                  <a:lnTo>
                    <a:pt x="870" y="10"/>
                  </a:lnTo>
                  <a:lnTo>
                    <a:pt x="882" y="5"/>
                  </a:lnTo>
                  <a:lnTo>
                    <a:pt x="895" y="0"/>
                  </a:lnTo>
                  <a:lnTo>
                    <a:pt x="341" y="0"/>
                  </a:lnTo>
                  <a:lnTo>
                    <a:pt x="0" y="177"/>
                  </a:lnTo>
                  <a:close/>
                </a:path>
              </a:pathLst>
            </a:custGeom>
            <a:solidFill>
              <a:srgbClr val="635E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48" name="Freeform 43"/>
            <p:cNvSpPr>
              <a:spLocks/>
            </p:cNvSpPr>
            <p:nvPr/>
          </p:nvSpPr>
          <p:spPr bwMode="auto">
            <a:xfrm>
              <a:off x="3633" y="1095"/>
              <a:ext cx="459" cy="628"/>
            </a:xfrm>
            <a:custGeom>
              <a:avLst/>
              <a:gdLst>
                <a:gd name="T0" fmla="*/ 0 w 459"/>
                <a:gd name="T1" fmla="*/ 0 h 628"/>
                <a:gd name="T2" fmla="*/ 3 w 459"/>
                <a:gd name="T3" fmla="*/ 0 h 628"/>
                <a:gd name="T4" fmla="*/ 8 w 459"/>
                <a:gd name="T5" fmla="*/ 0 h 628"/>
                <a:gd name="T6" fmla="*/ 18 w 459"/>
                <a:gd name="T7" fmla="*/ 3 h 628"/>
                <a:gd name="T8" fmla="*/ 34 w 459"/>
                <a:gd name="T9" fmla="*/ 5 h 628"/>
                <a:gd name="T10" fmla="*/ 41 w 459"/>
                <a:gd name="T11" fmla="*/ 5 h 628"/>
                <a:gd name="T12" fmla="*/ 52 w 459"/>
                <a:gd name="T13" fmla="*/ 8 h 628"/>
                <a:gd name="T14" fmla="*/ 62 w 459"/>
                <a:gd name="T15" fmla="*/ 10 h 628"/>
                <a:gd name="T16" fmla="*/ 75 w 459"/>
                <a:gd name="T17" fmla="*/ 10 h 628"/>
                <a:gd name="T18" fmla="*/ 85 w 459"/>
                <a:gd name="T19" fmla="*/ 13 h 628"/>
                <a:gd name="T20" fmla="*/ 100 w 459"/>
                <a:gd name="T21" fmla="*/ 16 h 628"/>
                <a:gd name="T22" fmla="*/ 113 w 459"/>
                <a:gd name="T23" fmla="*/ 18 h 628"/>
                <a:gd name="T24" fmla="*/ 131 w 459"/>
                <a:gd name="T25" fmla="*/ 23 h 628"/>
                <a:gd name="T26" fmla="*/ 147 w 459"/>
                <a:gd name="T27" fmla="*/ 26 h 628"/>
                <a:gd name="T28" fmla="*/ 162 w 459"/>
                <a:gd name="T29" fmla="*/ 28 h 628"/>
                <a:gd name="T30" fmla="*/ 177 w 459"/>
                <a:gd name="T31" fmla="*/ 31 h 628"/>
                <a:gd name="T32" fmla="*/ 198 w 459"/>
                <a:gd name="T33" fmla="*/ 36 h 628"/>
                <a:gd name="T34" fmla="*/ 206 w 459"/>
                <a:gd name="T35" fmla="*/ 36 h 628"/>
                <a:gd name="T36" fmla="*/ 216 w 459"/>
                <a:gd name="T37" fmla="*/ 39 h 628"/>
                <a:gd name="T38" fmla="*/ 223 w 459"/>
                <a:gd name="T39" fmla="*/ 39 h 628"/>
                <a:gd name="T40" fmla="*/ 234 w 459"/>
                <a:gd name="T41" fmla="*/ 41 h 628"/>
                <a:gd name="T42" fmla="*/ 244 w 459"/>
                <a:gd name="T43" fmla="*/ 44 h 628"/>
                <a:gd name="T44" fmla="*/ 254 w 459"/>
                <a:gd name="T45" fmla="*/ 44 h 628"/>
                <a:gd name="T46" fmla="*/ 265 w 459"/>
                <a:gd name="T47" fmla="*/ 46 h 628"/>
                <a:gd name="T48" fmla="*/ 275 w 459"/>
                <a:gd name="T49" fmla="*/ 52 h 628"/>
                <a:gd name="T50" fmla="*/ 285 w 459"/>
                <a:gd name="T51" fmla="*/ 52 h 628"/>
                <a:gd name="T52" fmla="*/ 295 w 459"/>
                <a:gd name="T53" fmla="*/ 54 h 628"/>
                <a:gd name="T54" fmla="*/ 306 w 459"/>
                <a:gd name="T55" fmla="*/ 54 h 628"/>
                <a:gd name="T56" fmla="*/ 318 w 459"/>
                <a:gd name="T57" fmla="*/ 59 h 628"/>
                <a:gd name="T58" fmla="*/ 329 w 459"/>
                <a:gd name="T59" fmla="*/ 59 h 628"/>
                <a:gd name="T60" fmla="*/ 339 w 459"/>
                <a:gd name="T61" fmla="*/ 64 h 628"/>
                <a:gd name="T62" fmla="*/ 352 w 459"/>
                <a:gd name="T63" fmla="*/ 64 h 628"/>
                <a:gd name="T64" fmla="*/ 365 w 459"/>
                <a:gd name="T65" fmla="*/ 69 h 628"/>
                <a:gd name="T66" fmla="*/ 372 w 459"/>
                <a:gd name="T67" fmla="*/ 69 h 628"/>
                <a:gd name="T68" fmla="*/ 385 w 459"/>
                <a:gd name="T69" fmla="*/ 75 h 628"/>
                <a:gd name="T70" fmla="*/ 398 w 459"/>
                <a:gd name="T71" fmla="*/ 75 h 628"/>
                <a:gd name="T72" fmla="*/ 408 w 459"/>
                <a:gd name="T73" fmla="*/ 80 h 628"/>
                <a:gd name="T74" fmla="*/ 421 w 459"/>
                <a:gd name="T75" fmla="*/ 80 h 628"/>
                <a:gd name="T76" fmla="*/ 434 w 459"/>
                <a:gd name="T77" fmla="*/ 85 h 628"/>
                <a:gd name="T78" fmla="*/ 447 w 459"/>
                <a:gd name="T79" fmla="*/ 87 h 628"/>
                <a:gd name="T80" fmla="*/ 459 w 459"/>
                <a:gd name="T81" fmla="*/ 93 h 628"/>
                <a:gd name="T82" fmla="*/ 159 w 459"/>
                <a:gd name="T83" fmla="*/ 339 h 628"/>
                <a:gd name="T84" fmla="*/ 139 w 459"/>
                <a:gd name="T85" fmla="*/ 516 h 628"/>
                <a:gd name="T86" fmla="*/ 16 w 459"/>
                <a:gd name="T87" fmla="*/ 628 h 628"/>
                <a:gd name="T88" fmla="*/ 0 w 459"/>
                <a:gd name="T89" fmla="*/ 0 h 628"/>
                <a:gd name="T90" fmla="*/ 0 w 459"/>
                <a:gd name="T91" fmla="*/ 0 h 6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9"/>
                <a:gd name="T139" fmla="*/ 0 h 628"/>
                <a:gd name="T140" fmla="*/ 459 w 459"/>
                <a:gd name="T141" fmla="*/ 628 h 6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9" h="628">
                  <a:moveTo>
                    <a:pt x="0" y="0"/>
                  </a:moveTo>
                  <a:lnTo>
                    <a:pt x="3" y="0"/>
                  </a:lnTo>
                  <a:lnTo>
                    <a:pt x="8" y="0"/>
                  </a:lnTo>
                  <a:lnTo>
                    <a:pt x="18" y="3"/>
                  </a:lnTo>
                  <a:lnTo>
                    <a:pt x="34" y="5"/>
                  </a:lnTo>
                  <a:lnTo>
                    <a:pt x="41" y="5"/>
                  </a:lnTo>
                  <a:lnTo>
                    <a:pt x="52" y="8"/>
                  </a:lnTo>
                  <a:lnTo>
                    <a:pt x="62" y="10"/>
                  </a:lnTo>
                  <a:lnTo>
                    <a:pt x="75" y="10"/>
                  </a:lnTo>
                  <a:lnTo>
                    <a:pt x="85" y="13"/>
                  </a:lnTo>
                  <a:lnTo>
                    <a:pt x="100" y="16"/>
                  </a:lnTo>
                  <a:lnTo>
                    <a:pt x="113" y="18"/>
                  </a:lnTo>
                  <a:lnTo>
                    <a:pt x="131" y="23"/>
                  </a:lnTo>
                  <a:lnTo>
                    <a:pt x="147" y="26"/>
                  </a:lnTo>
                  <a:lnTo>
                    <a:pt x="162" y="28"/>
                  </a:lnTo>
                  <a:lnTo>
                    <a:pt x="177" y="31"/>
                  </a:lnTo>
                  <a:lnTo>
                    <a:pt x="198" y="36"/>
                  </a:lnTo>
                  <a:lnTo>
                    <a:pt x="206" y="36"/>
                  </a:lnTo>
                  <a:lnTo>
                    <a:pt x="216" y="39"/>
                  </a:lnTo>
                  <a:lnTo>
                    <a:pt x="223" y="39"/>
                  </a:lnTo>
                  <a:lnTo>
                    <a:pt x="234" y="41"/>
                  </a:lnTo>
                  <a:lnTo>
                    <a:pt x="244" y="44"/>
                  </a:lnTo>
                  <a:lnTo>
                    <a:pt x="254" y="44"/>
                  </a:lnTo>
                  <a:lnTo>
                    <a:pt x="265" y="46"/>
                  </a:lnTo>
                  <a:lnTo>
                    <a:pt x="275" y="52"/>
                  </a:lnTo>
                  <a:lnTo>
                    <a:pt x="285" y="52"/>
                  </a:lnTo>
                  <a:lnTo>
                    <a:pt x="295" y="54"/>
                  </a:lnTo>
                  <a:lnTo>
                    <a:pt x="306" y="54"/>
                  </a:lnTo>
                  <a:lnTo>
                    <a:pt x="318" y="59"/>
                  </a:lnTo>
                  <a:lnTo>
                    <a:pt x="329" y="59"/>
                  </a:lnTo>
                  <a:lnTo>
                    <a:pt x="339" y="64"/>
                  </a:lnTo>
                  <a:lnTo>
                    <a:pt x="352" y="64"/>
                  </a:lnTo>
                  <a:lnTo>
                    <a:pt x="365" y="69"/>
                  </a:lnTo>
                  <a:lnTo>
                    <a:pt x="372" y="69"/>
                  </a:lnTo>
                  <a:lnTo>
                    <a:pt x="385" y="75"/>
                  </a:lnTo>
                  <a:lnTo>
                    <a:pt x="398" y="75"/>
                  </a:lnTo>
                  <a:lnTo>
                    <a:pt x="408" y="80"/>
                  </a:lnTo>
                  <a:lnTo>
                    <a:pt x="421" y="80"/>
                  </a:lnTo>
                  <a:lnTo>
                    <a:pt x="434" y="85"/>
                  </a:lnTo>
                  <a:lnTo>
                    <a:pt x="447" y="87"/>
                  </a:lnTo>
                  <a:lnTo>
                    <a:pt x="459" y="93"/>
                  </a:lnTo>
                  <a:lnTo>
                    <a:pt x="159" y="339"/>
                  </a:lnTo>
                  <a:lnTo>
                    <a:pt x="139" y="516"/>
                  </a:lnTo>
                  <a:lnTo>
                    <a:pt x="16" y="628"/>
                  </a:lnTo>
                  <a:lnTo>
                    <a:pt x="0" y="0"/>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49" name="Freeform 44"/>
            <p:cNvSpPr>
              <a:spLocks/>
            </p:cNvSpPr>
            <p:nvPr/>
          </p:nvSpPr>
          <p:spPr bwMode="auto">
            <a:xfrm>
              <a:off x="2359" y="2005"/>
              <a:ext cx="949" cy="734"/>
            </a:xfrm>
            <a:custGeom>
              <a:avLst/>
              <a:gdLst>
                <a:gd name="T0" fmla="*/ 77 w 949"/>
                <a:gd name="T1" fmla="*/ 544 h 734"/>
                <a:gd name="T2" fmla="*/ 738 w 949"/>
                <a:gd name="T3" fmla="*/ 16 h 734"/>
                <a:gd name="T4" fmla="*/ 741 w 949"/>
                <a:gd name="T5" fmla="*/ 13 h 734"/>
                <a:gd name="T6" fmla="*/ 756 w 949"/>
                <a:gd name="T7" fmla="*/ 8 h 734"/>
                <a:gd name="T8" fmla="*/ 766 w 949"/>
                <a:gd name="T9" fmla="*/ 6 h 734"/>
                <a:gd name="T10" fmla="*/ 777 w 949"/>
                <a:gd name="T11" fmla="*/ 3 h 734"/>
                <a:gd name="T12" fmla="*/ 790 w 949"/>
                <a:gd name="T13" fmla="*/ 3 h 734"/>
                <a:gd name="T14" fmla="*/ 805 w 949"/>
                <a:gd name="T15" fmla="*/ 3 h 734"/>
                <a:gd name="T16" fmla="*/ 818 w 949"/>
                <a:gd name="T17" fmla="*/ 0 h 734"/>
                <a:gd name="T18" fmla="*/ 833 w 949"/>
                <a:gd name="T19" fmla="*/ 3 h 734"/>
                <a:gd name="T20" fmla="*/ 849 w 949"/>
                <a:gd name="T21" fmla="*/ 8 h 734"/>
                <a:gd name="T22" fmla="*/ 867 w 949"/>
                <a:gd name="T23" fmla="*/ 13 h 734"/>
                <a:gd name="T24" fmla="*/ 879 w 949"/>
                <a:gd name="T25" fmla="*/ 21 h 734"/>
                <a:gd name="T26" fmla="*/ 895 w 949"/>
                <a:gd name="T27" fmla="*/ 36 h 734"/>
                <a:gd name="T28" fmla="*/ 900 w 949"/>
                <a:gd name="T29" fmla="*/ 41 h 734"/>
                <a:gd name="T30" fmla="*/ 908 w 949"/>
                <a:gd name="T31" fmla="*/ 52 h 734"/>
                <a:gd name="T32" fmla="*/ 913 w 949"/>
                <a:gd name="T33" fmla="*/ 62 h 734"/>
                <a:gd name="T34" fmla="*/ 920 w 949"/>
                <a:gd name="T35" fmla="*/ 72 h 734"/>
                <a:gd name="T36" fmla="*/ 926 w 949"/>
                <a:gd name="T37" fmla="*/ 80 h 734"/>
                <a:gd name="T38" fmla="*/ 928 w 949"/>
                <a:gd name="T39" fmla="*/ 90 h 734"/>
                <a:gd name="T40" fmla="*/ 933 w 949"/>
                <a:gd name="T41" fmla="*/ 100 h 734"/>
                <a:gd name="T42" fmla="*/ 938 w 949"/>
                <a:gd name="T43" fmla="*/ 111 h 734"/>
                <a:gd name="T44" fmla="*/ 941 w 949"/>
                <a:gd name="T45" fmla="*/ 124 h 734"/>
                <a:gd name="T46" fmla="*/ 946 w 949"/>
                <a:gd name="T47" fmla="*/ 141 h 734"/>
                <a:gd name="T48" fmla="*/ 949 w 949"/>
                <a:gd name="T49" fmla="*/ 154 h 734"/>
                <a:gd name="T50" fmla="*/ 949 w 949"/>
                <a:gd name="T51" fmla="*/ 165 h 734"/>
                <a:gd name="T52" fmla="*/ 949 w 949"/>
                <a:gd name="T53" fmla="*/ 175 h 734"/>
                <a:gd name="T54" fmla="*/ 949 w 949"/>
                <a:gd name="T55" fmla="*/ 185 h 734"/>
                <a:gd name="T56" fmla="*/ 941 w 949"/>
                <a:gd name="T57" fmla="*/ 198 h 734"/>
                <a:gd name="T58" fmla="*/ 936 w 949"/>
                <a:gd name="T59" fmla="*/ 206 h 734"/>
                <a:gd name="T60" fmla="*/ 928 w 949"/>
                <a:gd name="T61" fmla="*/ 211 h 734"/>
                <a:gd name="T62" fmla="*/ 928 w 949"/>
                <a:gd name="T63" fmla="*/ 213 h 734"/>
                <a:gd name="T64" fmla="*/ 230 w 949"/>
                <a:gd name="T65" fmla="*/ 734 h 734"/>
                <a:gd name="T66" fmla="*/ 0 w 949"/>
                <a:gd name="T67" fmla="*/ 734 h 734"/>
                <a:gd name="T68" fmla="*/ 77 w 949"/>
                <a:gd name="T69" fmla="*/ 544 h 734"/>
                <a:gd name="T70" fmla="*/ 77 w 949"/>
                <a:gd name="T71" fmla="*/ 544 h 7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9"/>
                <a:gd name="T109" fmla="*/ 0 h 734"/>
                <a:gd name="T110" fmla="*/ 949 w 949"/>
                <a:gd name="T111" fmla="*/ 734 h 7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9" h="734">
                  <a:moveTo>
                    <a:pt x="77" y="544"/>
                  </a:moveTo>
                  <a:lnTo>
                    <a:pt x="738" y="16"/>
                  </a:lnTo>
                  <a:lnTo>
                    <a:pt x="741" y="13"/>
                  </a:lnTo>
                  <a:lnTo>
                    <a:pt x="756" y="8"/>
                  </a:lnTo>
                  <a:lnTo>
                    <a:pt x="766" y="6"/>
                  </a:lnTo>
                  <a:lnTo>
                    <a:pt x="777" y="3"/>
                  </a:lnTo>
                  <a:lnTo>
                    <a:pt x="790" y="3"/>
                  </a:lnTo>
                  <a:lnTo>
                    <a:pt x="805" y="3"/>
                  </a:lnTo>
                  <a:lnTo>
                    <a:pt x="818" y="0"/>
                  </a:lnTo>
                  <a:lnTo>
                    <a:pt x="833" y="3"/>
                  </a:lnTo>
                  <a:lnTo>
                    <a:pt x="849" y="8"/>
                  </a:lnTo>
                  <a:lnTo>
                    <a:pt x="867" y="13"/>
                  </a:lnTo>
                  <a:lnTo>
                    <a:pt x="879" y="21"/>
                  </a:lnTo>
                  <a:lnTo>
                    <a:pt x="895" y="36"/>
                  </a:lnTo>
                  <a:lnTo>
                    <a:pt x="900" y="41"/>
                  </a:lnTo>
                  <a:lnTo>
                    <a:pt x="908" y="52"/>
                  </a:lnTo>
                  <a:lnTo>
                    <a:pt x="913" y="62"/>
                  </a:lnTo>
                  <a:lnTo>
                    <a:pt x="920" y="72"/>
                  </a:lnTo>
                  <a:lnTo>
                    <a:pt x="926" y="80"/>
                  </a:lnTo>
                  <a:lnTo>
                    <a:pt x="928" y="90"/>
                  </a:lnTo>
                  <a:lnTo>
                    <a:pt x="933" y="100"/>
                  </a:lnTo>
                  <a:lnTo>
                    <a:pt x="938" y="111"/>
                  </a:lnTo>
                  <a:lnTo>
                    <a:pt x="941" y="124"/>
                  </a:lnTo>
                  <a:lnTo>
                    <a:pt x="946" y="141"/>
                  </a:lnTo>
                  <a:lnTo>
                    <a:pt x="949" y="154"/>
                  </a:lnTo>
                  <a:lnTo>
                    <a:pt x="949" y="165"/>
                  </a:lnTo>
                  <a:lnTo>
                    <a:pt x="949" y="175"/>
                  </a:lnTo>
                  <a:lnTo>
                    <a:pt x="949" y="185"/>
                  </a:lnTo>
                  <a:lnTo>
                    <a:pt x="941" y="198"/>
                  </a:lnTo>
                  <a:lnTo>
                    <a:pt x="936" y="206"/>
                  </a:lnTo>
                  <a:lnTo>
                    <a:pt x="928" y="211"/>
                  </a:lnTo>
                  <a:lnTo>
                    <a:pt x="928" y="213"/>
                  </a:lnTo>
                  <a:lnTo>
                    <a:pt x="230" y="734"/>
                  </a:lnTo>
                  <a:lnTo>
                    <a:pt x="0" y="734"/>
                  </a:lnTo>
                  <a:lnTo>
                    <a:pt x="77" y="544"/>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sp>
          <p:nvSpPr>
            <p:cNvPr id="7250" name="Freeform 45"/>
            <p:cNvSpPr>
              <a:spLocks/>
            </p:cNvSpPr>
            <p:nvPr/>
          </p:nvSpPr>
          <p:spPr bwMode="auto">
            <a:xfrm>
              <a:off x="940" y="2772"/>
              <a:ext cx="626" cy="239"/>
            </a:xfrm>
            <a:custGeom>
              <a:avLst/>
              <a:gdLst>
                <a:gd name="T0" fmla="*/ 626 w 626"/>
                <a:gd name="T1" fmla="*/ 159 h 239"/>
                <a:gd name="T2" fmla="*/ 390 w 626"/>
                <a:gd name="T3" fmla="*/ 239 h 239"/>
                <a:gd name="T4" fmla="*/ 0 w 626"/>
                <a:gd name="T5" fmla="*/ 131 h 239"/>
                <a:gd name="T6" fmla="*/ 157 w 626"/>
                <a:gd name="T7" fmla="*/ 0 h 239"/>
                <a:gd name="T8" fmla="*/ 626 w 626"/>
                <a:gd name="T9" fmla="*/ 159 h 239"/>
                <a:gd name="T10" fmla="*/ 626 w 626"/>
                <a:gd name="T11" fmla="*/ 159 h 239"/>
                <a:gd name="T12" fmla="*/ 0 60000 65536"/>
                <a:gd name="T13" fmla="*/ 0 60000 65536"/>
                <a:gd name="T14" fmla="*/ 0 60000 65536"/>
                <a:gd name="T15" fmla="*/ 0 60000 65536"/>
                <a:gd name="T16" fmla="*/ 0 60000 65536"/>
                <a:gd name="T17" fmla="*/ 0 60000 65536"/>
                <a:gd name="T18" fmla="*/ 0 w 626"/>
                <a:gd name="T19" fmla="*/ 0 h 239"/>
                <a:gd name="T20" fmla="*/ 626 w 626"/>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626" h="239">
                  <a:moveTo>
                    <a:pt x="626" y="159"/>
                  </a:moveTo>
                  <a:lnTo>
                    <a:pt x="390" y="239"/>
                  </a:lnTo>
                  <a:lnTo>
                    <a:pt x="0" y="131"/>
                  </a:lnTo>
                  <a:lnTo>
                    <a:pt x="157" y="0"/>
                  </a:lnTo>
                  <a:lnTo>
                    <a:pt x="626" y="159"/>
                  </a:lnTo>
                  <a:close/>
                </a:path>
              </a:pathLst>
            </a:custGeom>
            <a:solidFill>
              <a:srgbClr val="635E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sz="1350"/>
            </a:p>
          </p:txBody>
        </p:sp>
      </p:grpSp>
      <p:sp>
        <p:nvSpPr>
          <p:cNvPr id="208957" name="Oval 61"/>
          <p:cNvSpPr>
            <a:spLocks noChangeArrowheads="1"/>
          </p:cNvSpPr>
          <p:nvPr/>
        </p:nvSpPr>
        <p:spPr bwMode="auto">
          <a:xfrm>
            <a:off x="5010150" y="3267075"/>
            <a:ext cx="161925" cy="161925"/>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208986" name="Oval 90"/>
          <p:cNvSpPr>
            <a:spLocks noChangeArrowheads="1"/>
          </p:cNvSpPr>
          <p:nvPr/>
        </p:nvSpPr>
        <p:spPr bwMode="auto">
          <a:xfrm>
            <a:off x="5544741" y="3375422"/>
            <a:ext cx="161925" cy="161925"/>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208956" name="Oval 60"/>
          <p:cNvSpPr>
            <a:spLocks noChangeArrowheads="1"/>
          </p:cNvSpPr>
          <p:nvPr/>
        </p:nvSpPr>
        <p:spPr bwMode="auto">
          <a:xfrm>
            <a:off x="4847035" y="3158729"/>
            <a:ext cx="161925" cy="161925"/>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grpSp>
        <p:nvGrpSpPr>
          <p:cNvPr id="3" name="Group 110"/>
          <p:cNvGrpSpPr>
            <a:grpSpLocks/>
          </p:cNvGrpSpPr>
          <p:nvPr/>
        </p:nvGrpSpPr>
        <p:grpSpPr bwMode="auto">
          <a:xfrm>
            <a:off x="2789635" y="2294336"/>
            <a:ext cx="3509963" cy="2753915"/>
            <a:chOff x="1383" y="1207"/>
            <a:chExt cx="2948" cy="2313"/>
          </a:xfrm>
        </p:grpSpPr>
        <p:sp>
          <p:nvSpPr>
            <p:cNvPr id="7175" name="Oval 47"/>
            <p:cNvSpPr>
              <a:spLocks noChangeArrowheads="1"/>
            </p:cNvSpPr>
            <p:nvPr/>
          </p:nvSpPr>
          <p:spPr bwMode="auto">
            <a:xfrm>
              <a:off x="3107" y="1661"/>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76" name="Oval 48"/>
            <p:cNvSpPr>
              <a:spLocks noChangeArrowheads="1"/>
            </p:cNvSpPr>
            <p:nvPr/>
          </p:nvSpPr>
          <p:spPr bwMode="auto">
            <a:xfrm>
              <a:off x="2426" y="2568"/>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77" name="Oval 49"/>
            <p:cNvSpPr>
              <a:spLocks noChangeArrowheads="1"/>
            </p:cNvSpPr>
            <p:nvPr/>
          </p:nvSpPr>
          <p:spPr bwMode="auto">
            <a:xfrm>
              <a:off x="2245" y="2704"/>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78" name="Oval 50"/>
            <p:cNvSpPr>
              <a:spLocks noChangeArrowheads="1"/>
            </p:cNvSpPr>
            <p:nvPr/>
          </p:nvSpPr>
          <p:spPr bwMode="auto">
            <a:xfrm>
              <a:off x="2290" y="2114"/>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79" name="Oval 51"/>
            <p:cNvSpPr>
              <a:spLocks noChangeArrowheads="1"/>
            </p:cNvSpPr>
            <p:nvPr/>
          </p:nvSpPr>
          <p:spPr bwMode="auto">
            <a:xfrm>
              <a:off x="2109" y="2250"/>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80" name="Oval 52"/>
            <p:cNvSpPr>
              <a:spLocks noChangeArrowheads="1"/>
            </p:cNvSpPr>
            <p:nvPr/>
          </p:nvSpPr>
          <p:spPr bwMode="auto">
            <a:xfrm>
              <a:off x="1927" y="2069"/>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81" name="Oval 53"/>
            <p:cNvSpPr>
              <a:spLocks noChangeArrowheads="1"/>
            </p:cNvSpPr>
            <p:nvPr/>
          </p:nvSpPr>
          <p:spPr bwMode="auto">
            <a:xfrm>
              <a:off x="4195" y="2341"/>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82" name="Oval 54"/>
            <p:cNvSpPr>
              <a:spLocks noChangeArrowheads="1"/>
            </p:cNvSpPr>
            <p:nvPr/>
          </p:nvSpPr>
          <p:spPr bwMode="auto">
            <a:xfrm>
              <a:off x="1927" y="2386"/>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83" name="Oval 55"/>
            <p:cNvSpPr>
              <a:spLocks noChangeArrowheads="1"/>
            </p:cNvSpPr>
            <p:nvPr/>
          </p:nvSpPr>
          <p:spPr bwMode="auto">
            <a:xfrm>
              <a:off x="3243" y="1661"/>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84" name="Oval 56"/>
            <p:cNvSpPr>
              <a:spLocks noChangeArrowheads="1"/>
            </p:cNvSpPr>
            <p:nvPr/>
          </p:nvSpPr>
          <p:spPr bwMode="auto">
            <a:xfrm>
              <a:off x="2517" y="2386"/>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85" name="Oval 57"/>
            <p:cNvSpPr>
              <a:spLocks noChangeArrowheads="1"/>
            </p:cNvSpPr>
            <p:nvPr/>
          </p:nvSpPr>
          <p:spPr bwMode="auto">
            <a:xfrm>
              <a:off x="2700" y="2386"/>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86" name="Oval 58"/>
            <p:cNvSpPr>
              <a:spLocks noChangeArrowheads="1"/>
            </p:cNvSpPr>
            <p:nvPr/>
          </p:nvSpPr>
          <p:spPr bwMode="auto">
            <a:xfrm>
              <a:off x="2653" y="2251"/>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87" name="Oval 59"/>
            <p:cNvSpPr>
              <a:spLocks noChangeArrowheads="1"/>
            </p:cNvSpPr>
            <p:nvPr/>
          </p:nvSpPr>
          <p:spPr bwMode="auto">
            <a:xfrm>
              <a:off x="2789" y="2296"/>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88" name="Oval 62"/>
            <p:cNvSpPr>
              <a:spLocks noChangeArrowheads="1"/>
            </p:cNvSpPr>
            <p:nvPr/>
          </p:nvSpPr>
          <p:spPr bwMode="auto">
            <a:xfrm>
              <a:off x="3470" y="1525"/>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89" name="Oval 63"/>
            <p:cNvSpPr>
              <a:spLocks noChangeArrowheads="1"/>
            </p:cNvSpPr>
            <p:nvPr/>
          </p:nvSpPr>
          <p:spPr bwMode="auto">
            <a:xfrm>
              <a:off x="3522" y="1706"/>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90" name="Oval 64"/>
            <p:cNvSpPr>
              <a:spLocks noChangeArrowheads="1"/>
            </p:cNvSpPr>
            <p:nvPr/>
          </p:nvSpPr>
          <p:spPr bwMode="auto">
            <a:xfrm>
              <a:off x="3659" y="1749"/>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91" name="Oval 65"/>
            <p:cNvSpPr>
              <a:spLocks noChangeArrowheads="1"/>
            </p:cNvSpPr>
            <p:nvPr/>
          </p:nvSpPr>
          <p:spPr bwMode="auto">
            <a:xfrm>
              <a:off x="3696" y="1570"/>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92" name="Oval 66"/>
            <p:cNvSpPr>
              <a:spLocks noChangeArrowheads="1"/>
            </p:cNvSpPr>
            <p:nvPr/>
          </p:nvSpPr>
          <p:spPr bwMode="auto">
            <a:xfrm>
              <a:off x="2517" y="2160"/>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93" name="Oval 67"/>
            <p:cNvSpPr>
              <a:spLocks noChangeArrowheads="1"/>
            </p:cNvSpPr>
            <p:nvPr/>
          </p:nvSpPr>
          <p:spPr bwMode="auto">
            <a:xfrm>
              <a:off x="2426" y="2069"/>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94" name="Oval 72"/>
            <p:cNvSpPr>
              <a:spLocks noChangeArrowheads="1"/>
            </p:cNvSpPr>
            <p:nvPr/>
          </p:nvSpPr>
          <p:spPr bwMode="auto">
            <a:xfrm>
              <a:off x="3288" y="1525"/>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95" name="Oval 73"/>
            <p:cNvSpPr>
              <a:spLocks noChangeArrowheads="1"/>
            </p:cNvSpPr>
            <p:nvPr/>
          </p:nvSpPr>
          <p:spPr bwMode="auto">
            <a:xfrm>
              <a:off x="3198" y="1389"/>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96" name="Oval 74"/>
            <p:cNvSpPr>
              <a:spLocks noChangeArrowheads="1"/>
            </p:cNvSpPr>
            <p:nvPr/>
          </p:nvSpPr>
          <p:spPr bwMode="auto">
            <a:xfrm>
              <a:off x="3108" y="1479"/>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97" name="Oval 75"/>
            <p:cNvSpPr>
              <a:spLocks noChangeArrowheads="1"/>
            </p:cNvSpPr>
            <p:nvPr/>
          </p:nvSpPr>
          <p:spPr bwMode="auto">
            <a:xfrm>
              <a:off x="3470" y="1343"/>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98" name="Oval 76"/>
            <p:cNvSpPr>
              <a:spLocks noChangeArrowheads="1"/>
            </p:cNvSpPr>
            <p:nvPr/>
          </p:nvSpPr>
          <p:spPr bwMode="auto">
            <a:xfrm>
              <a:off x="3787" y="1661"/>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199" name="Oval 77"/>
            <p:cNvSpPr>
              <a:spLocks noChangeArrowheads="1"/>
            </p:cNvSpPr>
            <p:nvPr/>
          </p:nvSpPr>
          <p:spPr bwMode="auto">
            <a:xfrm>
              <a:off x="3651" y="1434"/>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00" name="Oval 79"/>
            <p:cNvSpPr>
              <a:spLocks noChangeArrowheads="1"/>
            </p:cNvSpPr>
            <p:nvPr/>
          </p:nvSpPr>
          <p:spPr bwMode="auto">
            <a:xfrm>
              <a:off x="1383" y="2069"/>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01" name="Oval 80"/>
            <p:cNvSpPr>
              <a:spLocks noChangeArrowheads="1"/>
            </p:cNvSpPr>
            <p:nvPr/>
          </p:nvSpPr>
          <p:spPr bwMode="auto">
            <a:xfrm>
              <a:off x="1746" y="2523"/>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02" name="Oval 81"/>
            <p:cNvSpPr>
              <a:spLocks noChangeArrowheads="1"/>
            </p:cNvSpPr>
            <p:nvPr/>
          </p:nvSpPr>
          <p:spPr bwMode="auto">
            <a:xfrm>
              <a:off x="2109" y="2840"/>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03" name="Oval 82"/>
            <p:cNvSpPr>
              <a:spLocks noChangeArrowheads="1"/>
            </p:cNvSpPr>
            <p:nvPr/>
          </p:nvSpPr>
          <p:spPr bwMode="auto">
            <a:xfrm>
              <a:off x="2200" y="3157"/>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04" name="Oval 83"/>
            <p:cNvSpPr>
              <a:spLocks noChangeArrowheads="1"/>
            </p:cNvSpPr>
            <p:nvPr/>
          </p:nvSpPr>
          <p:spPr bwMode="auto">
            <a:xfrm>
              <a:off x="2291" y="3384"/>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05" name="Oval 84"/>
            <p:cNvSpPr>
              <a:spLocks noChangeArrowheads="1"/>
            </p:cNvSpPr>
            <p:nvPr/>
          </p:nvSpPr>
          <p:spPr bwMode="auto">
            <a:xfrm>
              <a:off x="1701" y="2885"/>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06" name="Oval 85"/>
            <p:cNvSpPr>
              <a:spLocks noChangeArrowheads="1"/>
            </p:cNvSpPr>
            <p:nvPr/>
          </p:nvSpPr>
          <p:spPr bwMode="auto">
            <a:xfrm>
              <a:off x="1429" y="2386"/>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07" name="Oval 86"/>
            <p:cNvSpPr>
              <a:spLocks noChangeArrowheads="1"/>
            </p:cNvSpPr>
            <p:nvPr/>
          </p:nvSpPr>
          <p:spPr bwMode="auto">
            <a:xfrm>
              <a:off x="1655" y="2250"/>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08" name="Oval 87"/>
            <p:cNvSpPr>
              <a:spLocks noChangeArrowheads="1"/>
            </p:cNvSpPr>
            <p:nvPr/>
          </p:nvSpPr>
          <p:spPr bwMode="auto">
            <a:xfrm>
              <a:off x="2245" y="1978"/>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09" name="Oval 91"/>
            <p:cNvSpPr>
              <a:spLocks noChangeArrowheads="1"/>
            </p:cNvSpPr>
            <p:nvPr/>
          </p:nvSpPr>
          <p:spPr bwMode="auto">
            <a:xfrm>
              <a:off x="4150" y="1207"/>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10" name="Oval 92"/>
            <p:cNvSpPr>
              <a:spLocks noChangeArrowheads="1"/>
            </p:cNvSpPr>
            <p:nvPr/>
          </p:nvSpPr>
          <p:spPr bwMode="auto">
            <a:xfrm>
              <a:off x="1882" y="2205"/>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11" name="Oval 93"/>
            <p:cNvSpPr>
              <a:spLocks noChangeArrowheads="1"/>
            </p:cNvSpPr>
            <p:nvPr/>
          </p:nvSpPr>
          <p:spPr bwMode="auto">
            <a:xfrm>
              <a:off x="1519" y="2568"/>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12" name="Oval 94"/>
            <p:cNvSpPr>
              <a:spLocks noChangeArrowheads="1"/>
            </p:cNvSpPr>
            <p:nvPr/>
          </p:nvSpPr>
          <p:spPr bwMode="auto">
            <a:xfrm>
              <a:off x="1610" y="2432"/>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13" name="Oval 95"/>
            <p:cNvSpPr>
              <a:spLocks noChangeArrowheads="1"/>
            </p:cNvSpPr>
            <p:nvPr/>
          </p:nvSpPr>
          <p:spPr bwMode="auto">
            <a:xfrm>
              <a:off x="1767" y="2341"/>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14" name="Oval 96"/>
            <p:cNvSpPr>
              <a:spLocks noChangeArrowheads="1"/>
            </p:cNvSpPr>
            <p:nvPr/>
          </p:nvSpPr>
          <p:spPr bwMode="auto">
            <a:xfrm>
              <a:off x="1837" y="2613"/>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15" name="Oval 97"/>
            <p:cNvSpPr>
              <a:spLocks noChangeArrowheads="1"/>
            </p:cNvSpPr>
            <p:nvPr/>
          </p:nvSpPr>
          <p:spPr bwMode="auto">
            <a:xfrm>
              <a:off x="1907" y="2749"/>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16" name="Oval 98"/>
            <p:cNvSpPr>
              <a:spLocks noChangeArrowheads="1"/>
            </p:cNvSpPr>
            <p:nvPr/>
          </p:nvSpPr>
          <p:spPr bwMode="auto">
            <a:xfrm>
              <a:off x="1977" y="2840"/>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17" name="Oval 99"/>
            <p:cNvSpPr>
              <a:spLocks noChangeArrowheads="1"/>
            </p:cNvSpPr>
            <p:nvPr/>
          </p:nvSpPr>
          <p:spPr bwMode="auto">
            <a:xfrm>
              <a:off x="2200" y="2795"/>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18" name="Oval 100"/>
            <p:cNvSpPr>
              <a:spLocks noChangeArrowheads="1"/>
            </p:cNvSpPr>
            <p:nvPr/>
          </p:nvSpPr>
          <p:spPr bwMode="auto">
            <a:xfrm>
              <a:off x="2381" y="2659"/>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19" name="Oval 101"/>
            <p:cNvSpPr>
              <a:spLocks noChangeArrowheads="1"/>
            </p:cNvSpPr>
            <p:nvPr/>
          </p:nvSpPr>
          <p:spPr bwMode="auto">
            <a:xfrm>
              <a:off x="2562" y="2477"/>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20" name="Oval 102"/>
            <p:cNvSpPr>
              <a:spLocks noChangeArrowheads="1"/>
            </p:cNvSpPr>
            <p:nvPr/>
          </p:nvSpPr>
          <p:spPr bwMode="auto">
            <a:xfrm>
              <a:off x="2381" y="2250"/>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21" name="Oval 103"/>
            <p:cNvSpPr>
              <a:spLocks noChangeArrowheads="1"/>
            </p:cNvSpPr>
            <p:nvPr/>
          </p:nvSpPr>
          <p:spPr bwMode="auto">
            <a:xfrm>
              <a:off x="3379" y="1797"/>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sp>
          <p:nvSpPr>
            <p:cNvPr id="7222" name="Oval 104"/>
            <p:cNvSpPr>
              <a:spLocks noChangeArrowheads="1"/>
            </p:cNvSpPr>
            <p:nvPr/>
          </p:nvSpPr>
          <p:spPr bwMode="auto">
            <a:xfrm>
              <a:off x="3334" y="1253"/>
              <a:ext cx="136" cy="136"/>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endParaRPr lang="zh-TW" altLang="zh-TW" sz="1800"/>
            </a:p>
          </p:txBody>
        </p:sp>
      </p:grpSp>
      <p:sp>
        <p:nvSpPr>
          <p:cNvPr id="7174" name="Rectangle 111"/>
          <p:cNvSpPr>
            <a:spLocks noChangeArrowheads="1"/>
          </p:cNvSpPr>
          <p:nvPr/>
        </p:nvSpPr>
        <p:spPr bwMode="auto">
          <a:xfrm>
            <a:off x="-10519" y="6597627"/>
            <a:ext cx="6423914" cy="269082"/>
          </a:xfrm>
          <a:prstGeom prst="rect">
            <a:avLst/>
          </a:prstGeom>
          <a:noFill/>
          <a:ln w="9525">
            <a:noFill/>
            <a:miter lim="800000"/>
            <a:headEnd/>
            <a:tailEnd/>
          </a:ln>
        </p:spPr>
        <p:txBody>
          <a:bodyPr wrap="none" anchor="t"/>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fr-CH" altLang="zh-TW" sz="900" dirty="0" err="1">
                <a:solidFill>
                  <a:schemeClr val="bg1"/>
                </a:solidFill>
              </a:rPr>
              <a:t>Manguel</a:t>
            </a:r>
            <a:r>
              <a:rPr lang="fr-CH" altLang="zh-TW" sz="900" dirty="0">
                <a:solidFill>
                  <a:schemeClr val="bg1"/>
                </a:solidFill>
              </a:rPr>
              <a:t> M, </a:t>
            </a:r>
            <a:r>
              <a:rPr lang="fr-CH" altLang="zh-TW" sz="900" dirty="0" err="1">
                <a:solidFill>
                  <a:schemeClr val="bg1"/>
                </a:solidFill>
              </a:rPr>
              <a:t>Samaniego</a:t>
            </a:r>
            <a:r>
              <a:rPr lang="fr-CH" altLang="zh-TW" sz="900" dirty="0">
                <a:solidFill>
                  <a:schemeClr val="bg1"/>
                </a:solidFill>
              </a:rPr>
              <a:t> F.J.,  </a:t>
            </a:r>
            <a:r>
              <a:rPr lang="fr-CH" altLang="zh-TW" sz="900" b="1" i="1" dirty="0">
                <a:solidFill>
                  <a:schemeClr val="bg1"/>
                </a:solidFill>
              </a:rPr>
              <a:t>Abraham </a:t>
            </a:r>
            <a:r>
              <a:rPr lang="fr-CH" altLang="zh-TW" sz="900" b="1" i="1" dirty="0" err="1">
                <a:solidFill>
                  <a:schemeClr val="bg1"/>
                </a:solidFill>
              </a:rPr>
              <a:t>Wald</a:t>
            </a:r>
            <a:r>
              <a:rPr lang="fr-CH" altLang="en-US" sz="900" b="1" i="1" dirty="0" err="1">
                <a:solidFill>
                  <a:schemeClr val="bg1"/>
                </a:solidFill>
              </a:rPr>
              <a:t>’</a:t>
            </a:r>
            <a:r>
              <a:rPr lang="fr-CH" altLang="zh-TW" sz="900" b="1" i="1" dirty="0" err="1">
                <a:solidFill>
                  <a:schemeClr val="bg1"/>
                </a:solidFill>
              </a:rPr>
              <a:t>s</a:t>
            </a:r>
            <a:r>
              <a:rPr lang="fr-CH" altLang="zh-TW" sz="900" b="1" i="1" dirty="0">
                <a:solidFill>
                  <a:schemeClr val="bg1"/>
                </a:solidFill>
              </a:rPr>
              <a:t> </a:t>
            </a:r>
            <a:r>
              <a:rPr lang="fr-CH" altLang="zh-TW" sz="900" b="1" i="1" dirty="0" err="1">
                <a:solidFill>
                  <a:schemeClr val="bg1"/>
                </a:solidFill>
              </a:rPr>
              <a:t>Work</a:t>
            </a:r>
            <a:r>
              <a:rPr lang="fr-CH" altLang="zh-TW" sz="900" b="1" i="1" dirty="0">
                <a:solidFill>
                  <a:schemeClr val="bg1"/>
                </a:solidFill>
              </a:rPr>
              <a:t> on Aircraft </a:t>
            </a:r>
            <a:r>
              <a:rPr lang="fr-CH" altLang="zh-TW" sz="900" b="1" i="1" dirty="0" err="1">
                <a:solidFill>
                  <a:schemeClr val="bg1"/>
                </a:solidFill>
              </a:rPr>
              <a:t>Suvivability</a:t>
            </a:r>
            <a:r>
              <a:rPr lang="fr-CH" altLang="zh-TW" sz="900" b="1" i="1" dirty="0">
                <a:solidFill>
                  <a:schemeClr val="bg1"/>
                </a:solidFill>
              </a:rPr>
              <a:t>, </a:t>
            </a:r>
            <a:r>
              <a:rPr lang="fr-CH" altLang="zh-TW" sz="900" dirty="0">
                <a:solidFill>
                  <a:schemeClr val="bg1"/>
                </a:solidFill>
              </a:rPr>
              <a:t>J. American </a:t>
            </a:r>
            <a:r>
              <a:rPr lang="fr-CH" altLang="zh-TW" sz="900" dirty="0" err="1">
                <a:solidFill>
                  <a:schemeClr val="bg1"/>
                </a:solidFill>
              </a:rPr>
              <a:t>Statistical</a:t>
            </a:r>
            <a:r>
              <a:rPr lang="fr-CH" altLang="zh-TW" sz="900" dirty="0">
                <a:solidFill>
                  <a:schemeClr val="bg1"/>
                </a:solidFill>
              </a:rPr>
              <a:t> Association. 79, 259-270, (1984)</a:t>
            </a:r>
            <a:endParaRPr lang="fr-FR" altLang="zh-TW" sz="900" dirty="0">
              <a:solidFill>
                <a:schemeClr val="bg1"/>
              </a:solidFill>
            </a:endParaRPr>
          </a:p>
        </p:txBody>
      </p:sp>
      <p:sp>
        <p:nvSpPr>
          <p:cNvPr id="85" name="文字方塊 84"/>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346042968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8957"/>
                                        </p:tgtEl>
                                        <p:attrNameLst>
                                          <p:attrName>style.visibility</p:attrName>
                                        </p:attrNameLst>
                                      </p:cBhvr>
                                      <p:to>
                                        <p:strVal val="visible"/>
                                      </p:to>
                                    </p:set>
                                    <p:animEffect transition="in" filter="blinds(horizontal)">
                                      <p:cBhvr>
                                        <p:cTn id="7" dur="500"/>
                                        <p:tgtEl>
                                          <p:spTgt spid="2089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8956"/>
                                        </p:tgtEl>
                                        <p:attrNameLst>
                                          <p:attrName>style.visibility</p:attrName>
                                        </p:attrNameLst>
                                      </p:cBhvr>
                                      <p:to>
                                        <p:strVal val="visible"/>
                                      </p:to>
                                    </p:set>
                                    <p:animEffect transition="in" filter="blinds(horizontal)">
                                      <p:cBhvr>
                                        <p:cTn id="12" dur="500"/>
                                        <p:tgtEl>
                                          <p:spTgt spid="2089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8986"/>
                                        </p:tgtEl>
                                        <p:attrNameLst>
                                          <p:attrName>style.visibility</p:attrName>
                                        </p:attrNameLst>
                                      </p:cBhvr>
                                      <p:to>
                                        <p:strVal val="visible"/>
                                      </p:to>
                                    </p:set>
                                    <p:animEffect transition="in" filter="box(in)">
                                      <p:cBhvr>
                                        <p:cTn id="17" dur="500"/>
                                        <p:tgtEl>
                                          <p:spTgt spid="2089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5"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57" grpId="0" animBg="1"/>
      <p:bldP spid="208986" grpId="0" animBg="1"/>
      <p:bldP spid="2089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0292" y="3182354"/>
            <a:ext cx="7567355" cy="2953752"/>
          </a:xfrm>
          <a:prstGeom prst="rect">
            <a:avLst/>
          </a:prstGeom>
        </p:spPr>
      </p:pic>
      <p:sp>
        <p:nvSpPr>
          <p:cNvPr id="3" name="標題 2"/>
          <p:cNvSpPr>
            <a:spLocks noGrp="1"/>
          </p:cNvSpPr>
          <p:nvPr>
            <p:ph type="title"/>
          </p:nvPr>
        </p:nvSpPr>
        <p:spPr/>
        <p:txBody>
          <a:bodyPr>
            <a:noAutofit/>
          </a:bodyPr>
          <a:lstStyle/>
          <a:p>
            <a:pPr>
              <a:defRPr/>
            </a:pPr>
            <a:r>
              <a:rPr lang="en-GB" altLang="zh-TW" sz="3600" dirty="0">
                <a:ea typeface="ＭＳ Ｐゴシック" charset="0"/>
              </a:rPr>
              <a:t>The Twilight Zone</a:t>
            </a:r>
            <a:endParaRPr kumimoji="1" lang="zh-TW" altLang="en-US" sz="3600" dirty="0"/>
          </a:p>
        </p:txBody>
      </p:sp>
      <p:sp>
        <p:nvSpPr>
          <p:cNvPr id="4" name="Content Placeholder 3">
            <a:extLst>
              <a:ext uri="{FF2B5EF4-FFF2-40B4-BE49-F238E27FC236}">
                <a16:creationId xmlns:a16="http://schemas.microsoft.com/office/drawing/2014/main" id="{E7E1CB0B-169F-C949-B8AE-762E89BE254C}"/>
              </a:ext>
            </a:extLst>
          </p:cNvPr>
          <p:cNvSpPr>
            <a:spLocks noGrp="1"/>
          </p:cNvSpPr>
          <p:nvPr>
            <p:ph idx="1"/>
          </p:nvPr>
        </p:nvSpPr>
        <p:spPr/>
        <p:txBody>
          <a:bodyPr>
            <a:normAutofit/>
          </a:bodyPr>
          <a:lstStyle/>
          <a:p>
            <a:pPr>
              <a:lnSpc>
                <a:spcPct val="100000"/>
              </a:lnSpc>
            </a:pPr>
            <a:r>
              <a:rPr lang="en-GB" sz="2400" b="1" dirty="0">
                <a:latin typeface="+mj-lt"/>
                <a:ea typeface="ＭＳ Ｐゴシック" charset="0"/>
              </a:rPr>
              <a:t>Substitution Matrices Work Reasonably Well on Sequences that have more than 30 % identity over more than 100 residues</a:t>
            </a:r>
          </a:p>
          <a:p>
            <a:pPr marL="0" indent="0">
              <a:lnSpc>
                <a:spcPct val="100000"/>
              </a:lnSpc>
              <a:buNone/>
            </a:pPr>
            <a:endParaRPr lang="en-US" dirty="0">
              <a:latin typeface="+mj-lt"/>
            </a:endParaRPr>
          </a:p>
        </p:txBody>
      </p:sp>
      <p:sp>
        <p:nvSpPr>
          <p:cNvPr id="7" name="文字方塊 6"/>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362318618"/>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14551" y="5934670"/>
            <a:ext cx="1029449" cy="923330"/>
          </a:xfrm>
          <a:prstGeom prst="rect">
            <a:avLst/>
          </a:prstGeom>
          <a:noFill/>
        </p:spPr>
        <p:txBody>
          <a:bodyPr wrap="none" rtlCol="0">
            <a:spAutoFit/>
          </a:bodyPr>
          <a:lstStyle/>
          <a:p>
            <a:pPr algn="r"/>
            <a:r>
              <a:rPr lang="en-US" dirty="0">
                <a:solidFill>
                  <a:schemeClr val="bg1">
                    <a:lumMod val="50000"/>
                  </a:schemeClr>
                </a:solidFill>
              </a:rPr>
              <a:t>B&amp;FG 3e</a:t>
            </a:r>
          </a:p>
          <a:p>
            <a:pPr algn="r"/>
            <a:r>
              <a:rPr lang="en-US" dirty="0">
                <a:solidFill>
                  <a:schemeClr val="bg1">
                    <a:lumMod val="50000"/>
                  </a:schemeClr>
                </a:solidFill>
              </a:rPr>
              <a:t>Fig. 3-19</a:t>
            </a:r>
          </a:p>
          <a:p>
            <a:pPr algn="r"/>
            <a:r>
              <a:rPr lang="en-US" dirty="0">
                <a:solidFill>
                  <a:schemeClr val="bg1">
                    <a:lumMod val="50000"/>
                  </a:schemeClr>
                </a:solidFill>
              </a:rPr>
              <a:t>Page 95</a:t>
            </a:r>
          </a:p>
        </p:txBody>
      </p:sp>
      <p:pic>
        <p:nvPicPr>
          <p:cNvPr id="3" name="Picture 2" descr="Screen Shot 2016-02-27 at 5.30.58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2871" y="1589007"/>
            <a:ext cx="6395768" cy="4756709"/>
          </a:xfrm>
          <a:prstGeom prst="rect">
            <a:avLst/>
          </a:prstGeom>
        </p:spPr>
      </p:pic>
      <p:sp>
        <p:nvSpPr>
          <p:cNvPr id="8" name="Title 7">
            <a:extLst>
              <a:ext uri="{FF2B5EF4-FFF2-40B4-BE49-F238E27FC236}">
                <a16:creationId xmlns:a16="http://schemas.microsoft.com/office/drawing/2014/main" id="{881C19CC-9C85-C04C-98AB-3B897B343D13}"/>
              </a:ext>
            </a:extLst>
          </p:cNvPr>
          <p:cNvSpPr>
            <a:spLocks noGrp="1"/>
          </p:cNvSpPr>
          <p:nvPr>
            <p:ph type="title"/>
          </p:nvPr>
        </p:nvSpPr>
        <p:spPr/>
        <p:txBody>
          <a:bodyPr>
            <a:normAutofit fontScale="90000"/>
          </a:bodyPr>
          <a:lstStyle/>
          <a:p>
            <a:r>
              <a:rPr lang="en-US" dirty="0">
                <a:cs typeface="Gill Sans MT"/>
              </a:rPr>
              <a:t>Two randomly diverging protein sequences change in a negatively exponential fashion</a:t>
            </a:r>
            <a:endParaRPr lang="en-US" dirty="0"/>
          </a:p>
        </p:txBody>
      </p:sp>
    </p:spTree>
    <p:extLst>
      <p:ext uri="{BB962C8B-B14F-4D97-AF65-F5344CB8AC3E}">
        <p14:creationId xmlns:p14="http://schemas.microsoft.com/office/powerpoint/2010/main" val="3951151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157D3-1641-114F-8393-5F7FC91B5D11}"/>
              </a:ext>
            </a:extLst>
          </p:cNvPr>
          <p:cNvSpPr>
            <a:spLocks noGrp="1"/>
          </p:cNvSpPr>
          <p:nvPr>
            <p:ph type="ctrTitle"/>
          </p:nvPr>
        </p:nvSpPr>
        <p:spPr/>
        <p:txBody>
          <a:bodyPr>
            <a:noAutofit/>
          </a:bodyPr>
          <a:lstStyle/>
          <a:p>
            <a:r>
              <a:rPr lang="fr-FR" sz="4000" dirty="0"/>
              <a:t>Question: Is </a:t>
            </a:r>
            <a:r>
              <a:rPr lang="fr-FR" sz="4000" dirty="0" err="1"/>
              <a:t>it</a:t>
            </a:r>
            <a:r>
              <a:rPr lang="fr-FR" sz="4000" dirty="0"/>
              <a:t> possible to </a:t>
            </a:r>
            <a:r>
              <a:rPr lang="fr-FR" sz="4000" dirty="0" err="1"/>
              <a:t>get</a:t>
            </a:r>
            <a:r>
              <a:rPr lang="fr-FR" sz="4000" dirty="0"/>
              <a:t> </a:t>
            </a:r>
            <a:r>
              <a:rPr lang="fr-FR" sz="4000" dirty="0" err="1"/>
              <a:t>such</a:t>
            </a:r>
            <a:r>
              <a:rPr lang="fr-FR" sz="4000" dirty="0"/>
              <a:t> a good </a:t>
            </a:r>
            <a:r>
              <a:rPr lang="fr-FR" sz="4000" dirty="0" err="1"/>
              <a:t>alignment</a:t>
            </a:r>
            <a:r>
              <a:rPr lang="fr-FR" sz="4000" dirty="0"/>
              <a:t> by chance </a:t>
            </a:r>
            <a:r>
              <a:rPr lang="fr-FR" sz="4000" dirty="0" err="1"/>
              <a:t>only</a:t>
            </a:r>
            <a:r>
              <a:rPr lang="fr-FR" sz="4000" dirty="0"/>
              <a:t>?</a:t>
            </a:r>
            <a:endParaRPr lang="en-US" sz="4000" dirty="0"/>
          </a:p>
        </p:txBody>
      </p:sp>
      <p:sp>
        <p:nvSpPr>
          <p:cNvPr id="2" name="Subtitle 1">
            <a:extLst>
              <a:ext uri="{FF2B5EF4-FFF2-40B4-BE49-F238E27FC236}">
                <a16:creationId xmlns:a16="http://schemas.microsoft.com/office/drawing/2014/main" id="{D2F6B2D1-B4AE-6A43-A059-3B7D67EC547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47028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769E1-59F7-D242-9575-E485FE60420D}"/>
              </a:ext>
            </a:extLst>
          </p:cNvPr>
          <p:cNvSpPr>
            <a:spLocks noGrp="1"/>
          </p:cNvSpPr>
          <p:nvPr>
            <p:ph type="title"/>
          </p:nvPr>
        </p:nvSpPr>
        <p:spPr/>
        <p:txBody>
          <a:bodyPr>
            <a:normAutofit/>
          </a:bodyPr>
          <a:lstStyle/>
          <a:p>
            <a:r>
              <a:rPr lang="en-US" sz="3600" dirty="0"/>
              <a:t>Statistical significance of pairwise alignments</a:t>
            </a:r>
            <a:endParaRPr lang="en-US" dirty="0"/>
          </a:p>
        </p:txBody>
      </p:sp>
      <p:sp>
        <p:nvSpPr>
          <p:cNvPr id="7" name="Content Placeholder 6">
            <a:extLst>
              <a:ext uri="{FF2B5EF4-FFF2-40B4-BE49-F238E27FC236}">
                <a16:creationId xmlns:a16="http://schemas.microsoft.com/office/drawing/2014/main" id="{F821349B-28AE-1C40-B532-6844944E0F0D}"/>
              </a:ext>
            </a:extLst>
          </p:cNvPr>
          <p:cNvSpPr>
            <a:spLocks noGrp="1"/>
          </p:cNvSpPr>
          <p:nvPr>
            <p:ph idx="1"/>
          </p:nvPr>
        </p:nvSpPr>
        <p:spPr/>
        <p:txBody>
          <a:bodyPr>
            <a:normAutofit fontScale="92500"/>
          </a:bodyPr>
          <a:lstStyle/>
          <a:p>
            <a:r>
              <a:rPr lang="en-US" sz="2800" dirty="0"/>
              <a:t>The statistical significance of global alignments is not well described. We can apply a z-score.</a:t>
            </a:r>
          </a:p>
          <a:p>
            <a:endParaRPr lang="en-US" sz="2800" dirty="0"/>
          </a:p>
          <a:p>
            <a:endParaRPr lang="en-US" sz="2800" dirty="0"/>
          </a:p>
          <a:p>
            <a:endParaRPr lang="en-US" sz="2800" dirty="0"/>
          </a:p>
          <a:p>
            <a:endParaRPr lang="en-US" sz="2800" dirty="0"/>
          </a:p>
          <a:p>
            <a:r>
              <a:rPr lang="en-US" sz="2800" dirty="0"/>
              <a:t>For local alignment the statistical significance is thoroughly understood. See BLAST.</a:t>
            </a:r>
          </a:p>
        </p:txBody>
      </p:sp>
      <p:sp>
        <p:nvSpPr>
          <p:cNvPr id="3" name="TextBox 2"/>
          <p:cNvSpPr txBox="1"/>
          <p:nvPr/>
        </p:nvSpPr>
        <p:spPr>
          <a:xfrm>
            <a:off x="8000625" y="5850234"/>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3-26</a:t>
            </a:r>
          </a:p>
          <a:p>
            <a:r>
              <a:rPr lang="en-US" dirty="0">
                <a:solidFill>
                  <a:schemeClr val="bg1">
                    <a:lumMod val="50000"/>
                  </a:schemeClr>
                </a:solidFill>
              </a:rPr>
              <a:t>Page 106</a:t>
            </a:r>
          </a:p>
        </p:txBody>
      </p:sp>
      <p:pic>
        <p:nvPicPr>
          <p:cNvPr id="6" name="Picture 5" descr="Screen Shot 2017-01-22 at 7.09.37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98717" y="3132144"/>
            <a:ext cx="2032000" cy="1206500"/>
          </a:xfrm>
          <a:prstGeom prst="rect">
            <a:avLst/>
          </a:prstGeom>
        </p:spPr>
      </p:pic>
    </p:spTree>
    <p:extLst>
      <p:ext uri="{BB962C8B-B14F-4D97-AF65-F5344CB8AC3E}">
        <p14:creationId xmlns:p14="http://schemas.microsoft.com/office/powerpoint/2010/main" val="2645842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6BD6B-E641-7942-98D2-281604A6B612}"/>
              </a:ext>
            </a:extLst>
          </p:cNvPr>
          <p:cNvSpPr>
            <a:spLocks noGrp="1"/>
          </p:cNvSpPr>
          <p:nvPr>
            <p:ph type="title"/>
          </p:nvPr>
        </p:nvSpPr>
        <p:spPr/>
        <p:txBody>
          <a:bodyPr>
            <a:noAutofit/>
          </a:bodyPr>
          <a:lstStyle/>
          <a:p>
            <a:r>
              <a:rPr lang="en-US" sz="2800" dirty="0"/>
              <a:t>Relative entropy (</a:t>
            </a:r>
            <a:r>
              <a:rPr lang="en-US" sz="2800" i="1" dirty="0"/>
              <a:t>H, </a:t>
            </a:r>
            <a:r>
              <a:rPr lang="en-US" sz="2800" dirty="0"/>
              <a:t>the information content in bits) as a function of PAM distance</a:t>
            </a:r>
          </a:p>
        </p:txBody>
      </p:sp>
      <p:sp>
        <p:nvSpPr>
          <p:cNvPr id="6" name="Content Placeholder 5">
            <a:extLst>
              <a:ext uri="{FF2B5EF4-FFF2-40B4-BE49-F238E27FC236}">
                <a16:creationId xmlns:a16="http://schemas.microsoft.com/office/drawing/2014/main" id="{DBDB1415-B017-254C-9EC7-8DD3925675AE}"/>
              </a:ext>
            </a:extLst>
          </p:cNvPr>
          <p:cNvSpPr>
            <a:spLocks noGrp="1"/>
          </p:cNvSpPr>
          <p:nvPr>
            <p:ph idx="1"/>
          </p:nvPr>
        </p:nvSpPr>
        <p:spPr>
          <a:xfrm>
            <a:off x="628650" y="1613647"/>
            <a:ext cx="7886700" cy="1638201"/>
          </a:xfrm>
        </p:spPr>
        <p:txBody>
          <a:bodyPr>
            <a:normAutofit fontScale="92500" lnSpcReduction="20000"/>
          </a:bodyPr>
          <a:lstStyle/>
          <a:p>
            <a:pPr>
              <a:lnSpc>
                <a:spcPct val="100000"/>
              </a:lnSpc>
            </a:pPr>
            <a:r>
              <a:rPr lang="en-US" sz="2000" dirty="0"/>
              <a:t>PAM matrices with low values (e.g. PAM10), </a:t>
            </a:r>
            <a:r>
              <a:rPr lang="en-US" sz="2000" i="1" dirty="0"/>
              <a:t>H</a:t>
            </a:r>
            <a:r>
              <a:rPr lang="en-US" sz="2000" dirty="0"/>
              <a:t> is high</a:t>
            </a:r>
          </a:p>
          <a:p>
            <a:pPr lvl="1">
              <a:lnSpc>
                <a:spcPct val="100000"/>
              </a:lnSpc>
            </a:pPr>
            <a:r>
              <a:rPr lang="en-US" sz="1700" dirty="0"/>
              <a:t>the minimum alignment length needed to detect a significant pairwise alignment =&gt; short. </a:t>
            </a:r>
            <a:endParaRPr lang="en-US" sz="2000" dirty="0"/>
          </a:p>
          <a:p>
            <a:pPr>
              <a:lnSpc>
                <a:spcPct val="100000"/>
              </a:lnSpc>
            </a:pPr>
            <a:r>
              <a:rPr lang="en-US" sz="2000" dirty="0"/>
              <a:t>PAM250, </a:t>
            </a:r>
            <a:r>
              <a:rPr lang="en-US" sz="2000" i="1" dirty="0"/>
              <a:t>H</a:t>
            </a:r>
            <a:r>
              <a:rPr lang="en-US" sz="2000" dirty="0"/>
              <a:t> is low</a:t>
            </a:r>
          </a:p>
          <a:p>
            <a:pPr lvl="1">
              <a:lnSpc>
                <a:spcPct val="100000"/>
              </a:lnSpc>
            </a:pPr>
            <a:r>
              <a:rPr lang="en-US" sz="1700" dirty="0"/>
              <a:t>a longer region of amino acids aligned (e.g. 80 residues) to detect significant pairwise relatedness.</a:t>
            </a:r>
          </a:p>
        </p:txBody>
      </p:sp>
      <p:pic>
        <p:nvPicPr>
          <p:cNvPr id="28674"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1944408" y="3251848"/>
            <a:ext cx="5255183" cy="3606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8000625" y="5934670"/>
            <a:ext cx="1029449" cy="923330"/>
          </a:xfrm>
          <a:prstGeom prst="rect">
            <a:avLst/>
          </a:prstGeom>
          <a:noFill/>
        </p:spPr>
        <p:txBody>
          <a:bodyPr wrap="none" rtlCol="0">
            <a:spAutoFit/>
          </a:bodyPr>
          <a:lstStyle/>
          <a:p>
            <a:pPr algn="r"/>
            <a:r>
              <a:rPr lang="en-US" dirty="0">
                <a:solidFill>
                  <a:schemeClr val="bg1">
                    <a:lumMod val="50000"/>
                  </a:schemeClr>
                </a:solidFill>
              </a:rPr>
              <a:t>B&amp;FG 3e</a:t>
            </a:r>
          </a:p>
          <a:p>
            <a:pPr algn="r"/>
            <a:r>
              <a:rPr lang="en-US" dirty="0">
                <a:solidFill>
                  <a:schemeClr val="bg1">
                    <a:lumMod val="50000"/>
                  </a:schemeClr>
                </a:solidFill>
              </a:rPr>
              <a:t>Fig. 3-27</a:t>
            </a:r>
          </a:p>
          <a:p>
            <a:pPr algn="r"/>
            <a:r>
              <a:rPr lang="en-US" dirty="0">
                <a:solidFill>
                  <a:schemeClr val="bg1">
                    <a:lumMod val="50000"/>
                  </a:schemeClr>
                </a:solidFill>
              </a:rPr>
              <a:t>Page 109</a:t>
            </a:r>
          </a:p>
        </p:txBody>
      </p:sp>
    </p:spTree>
    <p:extLst>
      <p:ext uri="{BB962C8B-B14F-4D97-AF65-F5344CB8AC3E}">
        <p14:creationId xmlns:p14="http://schemas.microsoft.com/office/powerpoint/2010/main" val="1202838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D302B9-3844-7F42-B53C-3D1931D2B57E}"/>
              </a:ext>
            </a:extLst>
          </p:cNvPr>
          <p:cNvSpPr>
            <a:spLocks noGrp="1"/>
          </p:cNvSpPr>
          <p:nvPr>
            <p:ph type="ctrTitle"/>
          </p:nvPr>
        </p:nvSpPr>
        <p:spPr/>
        <p:txBody>
          <a:bodyPr/>
          <a:lstStyle/>
          <a:p>
            <a:r>
              <a:rPr lang="en-US" dirty="0"/>
              <a:t>Pairwise Alignment</a:t>
            </a:r>
          </a:p>
        </p:txBody>
      </p:sp>
      <p:sp>
        <p:nvSpPr>
          <p:cNvPr id="2" name="Subtitle 1">
            <a:extLst>
              <a:ext uri="{FF2B5EF4-FFF2-40B4-BE49-F238E27FC236}">
                <a16:creationId xmlns:a16="http://schemas.microsoft.com/office/drawing/2014/main" id="{A46FC20F-0CE7-0B46-BF0C-5E3A18EC18F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85866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1" name="Object 6"/>
          <p:cNvGraphicFramePr>
            <a:graphicFrameLocks noChangeAspect="1"/>
          </p:cNvGraphicFramePr>
          <p:nvPr>
            <p:extLst>
              <p:ext uri="{D42A27DB-BD31-4B8C-83A1-F6EECF244321}">
                <p14:modId xmlns:p14="http://schemas.microsoft.com/office/powerpoint/2010/main" val="2375381858"/>
              </p:ext>
            </p:extLst>
          </p:nvPr>
        </p:nvGraphicFramePr>
        <p:xfrm>
          <a:off x="3598" y="1277813"/>
          <a:ext cx="9144000" cy="5311897"/>
        </p:xfrm>
        <a:graphic>
          <a:graphicData uri="http://schemas.openxmlformats.org/presentationml/2006/ole">
            <mc:AlternateContent xmlns:mc="http://schemas.openxmlformats.org/markup-compatibility/2006">
              <mc:Choice xmlns:v="urn:schemas-microsoft-com:vml" Requires="v">
                <p:oleObj spid="_x0000_s2346" name="Image bitmap" r:id="rId3" imgW="9983065" imgH="5799323" progId="Paint.Picture">
                  <p:embed/>
                </p:oleObj>
              </mc:Choice>
              <mc:Fallback>
                <p:oleObj name="Image bitmap" r:id="rId3" imgW="9983065" imgH="579932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8" y="1277813"/>
                        <a:ext cx="9144000" cy="53118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 name="文字方塊 3"/>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
        <p:nvSpPr>
          <p:cNvPr id="2" name="Title 1">
            <a:extLst>
              <a:ext uri="{FF2B5EF4-FFF2-40B4-BE49-F238E27FC236}">
                <a16:creationId xmlns:a16="http://schemas.microsoft.com/office/drawing/2014/main" id="{C635E865-E91D-824E-B727-A30AFCBDB0AD}"/>
              </a:ext>
            </a:extLst>
          </p:cNvPr>
          <p:cNvSpPr>
            <a:spLocks noGrp="1"/>
          </p:cNvSpPr>
          <p:nvPr>
            <p:ph type="title"/>
          </p:nvPr>
        </p:nvSpPr>
        <p:spPr/>
        <p:txBody>
          <a:bodyPr/>
          <a:lstStyle/>
          <a:p>
            <a:r>
              <a:rPr lang="en-GB" altLang="zh-TW" sz="3200" dirty="0">
                <a:ea typeface="ＭＳ Ｐゴシック" charset="0"/>
              </a:rPr>
              <a:t>HOW Can we Align Two Sequences?</a:t>
            </a:r>
            <a:endParaRPr lang="en-US" dirty="0"/>
          </a:p>
        </p:txBody>
      </p:sp>
    </p:spTree>
    <p:extLst>
      <p:ext uri="{BB962C8B-B14F-4D97-AF65-F5344CB8AC3E}">
        <p14:creationId xmlns:p14="http://schemas.microsoft.com/office/powerpoint/2010/main" val="195741342"/>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GB" altLang="zh-TW" sz="3600" dirty="0">
                <a:ea typeface="ＭＳ Ｐゴシック" charset="0"/>
              </a:rPr>
              <a:t>Dot Matrices</a:t>
            </a:r>
            <a:endParaRPr kumimoji="1" lang="zh-TW" altLang="en-US" sz="3600" dirty="0"/>
          </a:p>
        </p:txBody>
      </p:sp>
      <p:sp>
        <p:nvSpPr>
          <p:cNvPr id="3" name="Content Placeholder 2">
            <a:extLst>
              <a:ext uri="{FF2B5EF4-FFF2-40B4-BE49-F238E27FC236}">
                <a16:creationId xmlns:a16="http://schemas.microsoft.com/office/drawing/2014/main" id="{A3A46E97-B298-CC40-91A5-12D86F05B93B}"/>
              </a:ext>
            </a:extLst>
          </p:cNvPr>
          <p:cNvSpPr>
            <a:spLocks noGrp="1"/>
          </p:cNvSpPr>
          <p:nvPr>
            <p:ph idx="1"/>
          </p:nvPr>
        </p:nvSpPr>
        <p:spPr/>
        <p:txBody>
          <a:bodyPr>
            <a:normAutofit/>
          </a:bodyPr>
          <a:lstStyle/>
          <a:p>
            <a:r>
              <a:rPr lang="en-GB" sz="3200" dirty="0">
                <a:latin typeface="+mj-lt"/>
                <a:ea typeface="ＭＳ Ｐゴシック" charset="0"/>
              </a:rPr>
              <a:t>What are the elements shared by two sequences ?</a:t>
            </a:r>
          </a:p>
          <a:p>
            <a:pPr marL="0" indent="0">
              <a:buNone/>
            </a:pPr>
            <a:endParaRPr lang="en-US" sz="3200" dirty="0">
              <a:latin typeface="+mj-lt"/>
            </a:endParaRPr>
          </a:p>
        </p:txBody>
      </p:sp>
      <p:sp>
        <p:nvSpPr>
          <p:cNvPr id="8" name="文字方塊 7"/>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grpSp>
        <p:nvGrpSpPr>
          <p:cNvPr id="5" name="Group 124">
            <a:extLst>
              <a:ext uri="{FF2B5EF4-FFF2-40B4-BE49-F238E27FC236}">
                <a16:creationId xmlns:a16="http://schemas.microsoft.com/office/drawing/2014/main" id="{1568741C-0304-0A4F-9BA0-E726EAFD8A42}"/>
              </a:ext>
            </a:extLst>
          </p:cNvPr>
          <p:cNvGrpSpPr>
            <a:grpSpLocks/>
          </p:cNvGrpSpPr>
          <p:nvPr/>
        </p:nvGrpSpPr>
        <p:grpSpPr bwMode="auto">
          <a:xfrm>
            <a:off x="4950109" y="3668069"/>
            <a:ext cx="2407444" cy="2675334"/>
            <a:chOff x="2928" y="2352"/>
            <a:chExt cx="3456" cy="3840"/>
          </a:xfrm>
        </p:grpSpPr>
        <p:sp>
          <p:nvSpPr>
            <p:cNvPr id="6" name="Rectangle 20">
              <a:extLst>
                <a:ext uri="{FF2B5EF4-FFF2-40B4-BE49-F238E27FC236}">
                  <a16:creationId xmlns:a16="http://schemas.microsoft.com/office/drawing/2014/main" id="{DEB9D7A2-EBA8-BD4E-A93C-09FAC3979B72}"/>
                </a:ext>
              </a:extLst>
            </p:cNvPr>
            <p:cNvSpPr>
              <a:spLocks noChangeArrowheads="1"/>
            </p:cNvSpPr>
            <p:nvPr/>
          </p:nvSpPr>
          <p:spPr bwMode="auto">
            <a:xfrm>
              <a:off x="2928" y="2352"/>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7" name="Rectangle 21">
              <a:extLst>
                <a:ext uri="{FF2B5EF4-FFF2-40B4-BE49-F238E27FC236}">
                  <a16:creationId xmlns:a16="http://schemas.microsoft.com/office/drawing/2014/main" id="{C23D2EC3-9E1D-BE44-A9AF-52F07C108D59}"/>
                </a:ext>
              </a:extLst>
            </p:cNvPr>
            <p:cNvSpPr>
              <a:spLocks noChangeArrowheads="1"/>
            </p:cNvSpPr>
            <p:nvPr/>
          </p:nvSpPr>
          <p:spPr bwMode="auto">
            <a:xfrm>
              <a:off x="3313" y="2352"/>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9" name="Rectangle 22">
              <a:extLst>
                <a:ext uri="{FF2B5EF4-FFF2-40B4-BE49-F238E27FC236}">
                  <a16:creationId xmlns:a16="http://schemas.microsoft.com/office/drawing/2014/main" id="{E45E640C-8EE3-8847-82E9-CBF1C91B06B6}"/>
                </a:ext>
              </a:extLst>
            </p:cNvPr>
            <p:cNvSpPr>
              <a:spLocks noChangeArrowheads="1"/>
            </p:cNvSpPr>
            <p:nvPr/>
          </p:nvSpPr>
          <p:spPr bwMode="auto">
            <a:xfrm>
              <a:off x="3695" y="2352"/>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10" name="Rectangle 23">
              <a:extLst>
                <a:ext uri="{FF2B5EF4-FFF2-40B4-BE49-F238E27FC236}">
                  <a16:creationId xmlns:a16="http://schemas.microsoft.com/office/drawing/2014/main" id="{1FE0D04C-7065-B247-A428-3E766B974141}"/>
                </a:ext>
              </a:extLst>
            </p:cNvPr>
            <p:cNvSpPr>
              <a:spLocks noChangeArrowheads="1"/>
            </p:cNvSpPr>
            <p:nvPr/>
          </p:nvSpPr>
          <p:spPr bwMode="auto">
            <a:xfrm>
              <a:off x="4080" y="2352"/>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11" name="Rectangle 24">
              <a:extLst>
                <a:ext uri="{FF2B5EF4-FFF2-40B4-BE49-F238E27FC236}">
                  <a16:creationId xmlns:a16="http://schemas.microsoft.com/office/drawing/2014/main" id="{CABE6A68-B0E3-B84E-86DC-5538421EE59A}"/>
                </a:ext>
              </a:extLst>
            </p:cNvPr>
            <p:cNvSpPr>
              <a:spLocks noChangeArrowheads="1"/>
            </p:cNvSpPr>
            <p:nvPr/>
          </p:nvSpPr>
          <p:spPr bwMode="auto">
            <a:xfrm>
              <a:off x="4465" y="2352"/>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12" name="Rectangle 25">
              <a:extLst>
                <a:ext uri="{FF2B5EF4-FFF2-40B4-BE49-F238E27FC236}">
                  <a16:creationId xmlns:a16="http://schemas.microsoft.com/office/drawing/2014/main" id="{B50AF1D3-87DB-1E43-B5FC-F5268F332B28}"/>
                </a:ext>
              </a:extLst>
            </p:cNvPr>
            <p:cNvSpPr>
              <a:spLocks noChangeArrowheads="1"/>
            </p:cNvSpPr>
            <p:nvPr/>
          </p:nvSpPr>
          <p:spPr bwMode="auto">
            <a:xfrm>
              <a:off x="4847" y="2352"/>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13" name="Rectangle 26">
              <a:extLst>
                <a:ext uri="{FF2B5EF4-FFF2-40B4-BE49-F238E27FC236}">
                  <a16:creationId xmlns:a16="http://schemas.microsoft.com/office/drawing/2014/main" id="{7626113F-69DF-BE4F-BC2F-9FD9C17A32D6}"/>
                </a:ext>
              </a:extLst>
            </p:cNvPr>
            <p:cNvSpPr>
              <a:spLocks noChangeArrowheads="1"/>
            </p:cNvSpPr>
            <p:nvPr/>
          </p:nvSpPr>
          <p:spPr bwMode="auto">
            <a:xfrm>
              <a:off x="5232" y="2352"/>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14" name="Rectangle 27">
              <a:extLst>
                <a:ext uri="{FF2B5EF4-FFF2-40B4-BE49-F238E27FC236}">
                  <a16:creationId xmlns:a16="http://schemas.microsoft.com/office/drawing/2014/main" id="{D4F80195-7B5F-8C46-B4C5-D960E8679226}"/>
                </a:ext>
              </a:extLst>
            </p:cNvPr>
            <p:cNvSpPr>
              <a:spLocks noChangeArrowheads="1"/>
            </p:cNvSpPr>
            <p:nvPr/>
          </p:nvSpPr>
          <p:spPr bwMode="auto">
            <a:xfrm>
              <a:off x="5617" y="2352"/>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15" name="Rectangle 28">
              <a:extLst>
                <a:ext uri="{FF2B5EF4-FFF2-40B4-BE49-F238E27FC236}">
                  <a16:creationId xmlns:a16="http://schemas.microsoft.com/office/drawing/2014/main" id="{4C8D3761-898B-D646-99E8-5D414D9A88AE}"/>
                </a:ext>
              </a:extLst>
            </p:cNvPr>
            <p:cNvSpPr>
              <a:spLocks noChangeArrowheads="1"/>
            </p:cNvSpPr>
            <p:nvPr/>
          </p:nvSpPr>
          <p:spPr bwMode="auto">
            <a:xfrm>
              <a:off x="5999" y="2352"/>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16" name="Rectangle 30">
              <a:extLst>
                <a:ext uri="{FF2B5EF4-FFF2-40B4-BE49-F238E27FC236}">
                  <a16:creationId xmlns:a16="http://schemas.microsoft.com/office/drawing/2014/main" id="{C5285929-4AED-0947-A4B2-7D1B250720BD}"/>
                </a:ext>
              </a:extLst>
            </p:cNvPr>
            <p:cNvSpPr>
              <a:spLocks noChangeArrowheads="1"/>
            </p:cNvSpPr>
            <p:nvPr/>
          </p:nvSpPr>
          <p:spPr bwMode="auto">
            <a:xfrm>
              <a:off x="2928" y="2737"/>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17" name="Rectangle 31">
              <a:extLst>
                <a:ext uri="{FF2B5EF4-FFF2-40B4-BE49-F238E27FC236}">
                  <a16:creationId xmlns:a16="http://schemas.microsoft.com/office/drawing/2014/main" id="{EC10D6F3-8B31-9847-894B-E8CEB4238B71}"/>
                </a:ext>
              </a:extLst>
            </p:cNvPr>
            <p:cNvSpPr>
              <a:spLocks noChangeArrowheads="1"/>
            </p:cNvSpPr>
            <p:nvPr/>
          </p:nvSpPr>
          <p:spPr bwMode="auto">
            <a:xfrm>
              <a:off x="3313" y="2737"/>
              <a:ext cx="383"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18" name="Rectangle 32">
              <a:extLst>
                <a:ext uri="{FF2B5EF4-FFF2-40B4-BE49-F238E27FC236}">
                  <a16:creationId xmlns:a16="http://schemas.microsoft.com/office/drawing/2014/main" id="{1A6017B9-2646-2A44-A729-527DDF11521F}"/>
                </a:ext>
              </a:extLst>
            </p:cNvPr>
            <p:cNvSpPr>
              <a:spLocks noChangeArrowheads="1"/>
            </p:cNvSpPr>
            <p:nvPr/>
          </p:nvSpPr>
          <p:spPr bwMode="auto">
            <a:xfrm>
              <a:off x="3695" y="2737"/>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19" name="Rectangle 33">
              <a:extLst>
                <a:ext uri="{FF2B5EF4-FFF2-40B4-BE49-F238E27FC236}">
                  <a16:creationId xmlns:a16="http://schemas.microsoft.com/office/drawing/2014/main" id="{AD0F892E-B5E0-774A-8A10-74CCA525D34C}"/>
                </a:ext>
              </a:extLst>
            </p:cNvPr>
            <p:cNvSpPr>
              <a:spLocks noChangeArrowheads="1"/>
            </p:cNvSpPr>
            <p:nvPr/>
          </p:nvSpPr>
          <p:spPr bwMode="auto">
            <a:xfrm>
              <a:off x="4080" y="2737"/>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20" name="Rectangle 34">
              <a:extLst>
                <a:ext uri="{FF2B5EF4-FFF2-40B4-BE49-F238E27FC236}">
                  <a16:creationId xmlns:a16="http://schemas.microsoft.com/office/drawing/2014/main" id="{33B7C161-2EF2-F54E-9718-FA02FDA866F0}"/>
                </a:ext>
              </a:extLst>
            </p:cNvPr>
            <p:cNvSpPr>
              <a:spLocks noChangeArrowheads="1"/>
            </p:cNvSpPr>
            <p:nvPr/>
          </p:nvSpPr>
          <p:spPr bwMode="auto">
            <a:xfrm>
              <a:off x="4465" y="2737"/>
              <a:ext cx="383"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21" name="Rectangle 35">
              <a:extLst>
                <a:ext uri="{FF2B5EF4-FFF2-40B4-BE49-F238E27FC236}">
                  <a16:creationId xmlns:a16="http://schemas.microsoft.com/office/drawing/2014/main" id="{4D5E041A-3994-9041-A5FA-A73EEB711537}"/>
                </a:ext>
              </a:extLst>
            </p:cNvPr>
            <p:cNvSpPr>
              <a:spLocks noChangeArrowheads="1"/>
            </p:cNvSpPr>
            <p:nvPr/>
          </p:nvSpPr>
          <p:spPr bwMode="auto">
            <a:xfrm>
              <a:off x="4847" y="2737"/>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22" name="Rectangle 36">
              <a:extLst>
                <a:ext uri="{FF2B5EF4-FFF2-40B4-BE49-F238E27FC236}">
                  <a16:creationId xmlns:a16="http://schemas.microsoft.com/office/drawing/2014/main" id="{9F31600D-097B-D64B-9181-AB7A2AA8562A}"/>
                </a:ext>
              </a:extLst>
            </p:cNvPr>
            <p:cNvSpPr>
              <a:spLocks noChangeArrowheads="1"/>
            </p:cNvSpPr>
            <p:nvPr/>
          </p:nvSpPr>
          <p:spPr bwMode="auto">
            <a:xfrm>
              <a:off x="5232" y="2737"/>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23" name="Rectangle 37">
              <a:extLst>
                <a:ext uri="{FF2B5EF4-FFF2-40B4-BE49-F238E27FC236}">
                  <a16:creationId xmlns:a16="http://schemas.microsoft.com/office/drawing/2014/main" id="{BC75A9C6-7B4E-E547-B209-781A38FBFBDE}"/>
                </a:ext>
              </a:extLst>
            </p:cNvPr>
            <p:cNvSpPr>
              <a:spLocks noChangeArrowheads="1"/>
            </p:cNvSpPr>
            <p:nvPr/>
          </p:nvSpPr>
          <p:spPr bwMode="auto">
            <a:xfrm>
              <a:off x="5617" y="2737"/>
              <a:ext cx="383"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24" name="Rectangle 38">
              <a:extLst>
                <a:ext uri="{FF2B5EF4-FFF2-40B4-BE49-F238E27FC236}">
                  <a16:creationId xmlns:a16="http://schemas.microsoft.com/office/drawing/2014/main" id="{B0E38795-509F-4547-8D8C-EDF4CB2D0E9D}"/>
                </a:ext>
              </a:extLst>
            </p:cNvPr>
            <p:cNvSpPr>
              <a:spLocks noChangeArrowheads="1"/>
            </p:cNvSpPr>
            <p:nvPr/>
          </p:nvSpPr>
          <p:spPr bwMode="auto">
            <a:xfrm>
              <a:off x="5999" y="2737"/>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25" name="Rectangle 40">
              <a:extLst>
                <a:ext uri="{FF2B5EF4-FFF2-40B4-BE49-F238E27FC236}">
                  <a16:creationId xmlns:a16="http://schemas.microsoft.com/office/drawing/2014/main" id="{83503B96-7947-8244-B20A-47896728EC4B}"/>
                </a:ext>
              </a:extLst>
            </p:cNvPr>
            <p:cNvSpPr>
              <a:spLocks noChangeArrowheads="1"/>
            </p:cNvSpPr>
            <p:nvPr/>
          </p:nvSpPr>
          <p:spPr bwMode="auto">
            <a:xfrm>
              <a:off x="2928" y="3119"/>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26" name="Rectangle 41">
              <a:extLst>
                <a:ext uri="{FF2B5EF4-FFF2-40B4-BE49-F238E27FC236}">
                  <a16:creationId xmlns:a16="http://schemas.microsoft.com/office/drawing/2014/main" id="{ABE478A6-191B-E54E-A037-C7984A45F4B4}"/>
                </a:ext>
              </a:extLst>
            </p:cNvPr>
            <p:cNvSpPr>
              <a:spLocks noChangeArrowheads="1"/>
            </p:cNvSpPr>
            <p:nvPr/>
          </p:nvSpPr>
          <p:spPr bwMode="auto">
            <a:xfrm>
              <a:off x="3313" y="3119"/>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27" name="Rectangle 42">
              <a:extLst>
                <a:ext uri="{FF2B5EF4-FFF2-40B4-BE49-F238E27FC236}">
                  <a16:creationId xmlns:a16="http://schemas.microsoft.com/office/drawing/2014/main" id="{DF6CF53E-A6C1-4D40-B8E8-E1540617D6EC}"/>
                </a:ext>
              </a:extLst>
            </p:cNvPr>
            <p:cNvSpPr>
              <a:spLocks noChangeArrowheads="1"/>
            </p:cNvSpPr>
            <p:nvPr/>
          </p:nvSpPr>
          <p:spPr bwMode="auto">
            <a:xfrm>
              <a:off x="3695" y="3119"/>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28" name="Rectangle 43">
              <a:extLst>
                <a:ext uri="{FF2B5EF4-FFF2-40B4-BE49-F238E27FC236}">
                  <a16:creationId xmlns:a16="http://schemas.microsoft.com/office/drawing/2014/main" id="{FA29FAB7-4F61-9E40-B4CE-B64BAA150F77}"/>
                </a:ext>
              </a:extLst>
            </p:cNvPr>
            <p:cNvSpPr>
              <a:spLocks noChangeArrowheads="1"/>
            </p:cNvSpPr>
            <p:nvPr/>
          </p:nvSpPr>
          <p:spPr bwMode="auto">
            <a:xfrm>
              <a:off x="4080" y="3119"/>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29" name="Rectangle 44">
              <a:extLst>
                <a:ext uri="{FF2B5EF4-FFF2-40B4-BE49-F238E27FC236}">
                  <a16:creationId xmlns:a16="http://schemas.microsoft.com/office/drawing/2014/main" id="{BE220167-91BB-A442-9FB4-E99DE657D22A}"/>
                </a:ext>
              </a:extLst>
            </p:cNvPr>
            <p:cNvSpPr>
              <a:spLocks noChangeArrowheads="1"/>
            </p:cNvSpPr>
            <p:nvPr/>
          </p:nvSpPr>
          <p:spPr bwMode="auto">
            <a:xfrm>
              <a:off x="4465" y="3119"/>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30" name="Rectangle 45">
              <a:extLst>
                <a:ext uri="{FF2B5EF4-FFF2-40B4-BE49-F238E27FC236}">
                  <a16:creationId xmlns:a16="http://schemas.microsoft.com/office/drawing/2014/main" id="{13AB84E4-AD8C-CF44-B647-F79C0F9A6086}"/>
                </a:ext>
              </a:extLst>
            </p:cNvPr>
            <p:cNvSpPr>
              <a:spLocks noChangeArrowheads="1"/>
            </p:cNvSpPr>
            <p:nvPr/>
          </p:nvSpPr>
          <p:spPr bwMode="auto">
            <a:xfrm>
              <a:off x="4847" y="3119"/>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31" name="Rectangle 46">
              <a:extLst>
                <a:ext uri="{FF2B5EF4-FFF2-40B4-BE49-F238E27FC236}">
                  <a16:creationId xmlns:a16="http://schemas.microsoft.com/office/drawing/2014/main" id="{B638E39C-F320-2143-A588-2BC5E023427F}"/>
                </a:ext>
              </a:extLst>
            </p:cNvPr>
            <p:cNvSpPr>
              <a:spLocks noChangeArrowheads="1"/>
            </p:cNvSpPr>
            <p:nvPr/>
          </p:nvSpPr>
          <p:spPr bwMode="auto">
            <a:xfrm>
              <a:off x="5232" y="3119"/>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32" name="Rectangle 47">
              <a:extLst>
                <a:ext uri="{FF2B5EF4-FFF2-40B4-BE49-F238E27FC236}">
                  <a16:creationId xmlns:a16="http://schemas.microsoft.com/office/drawing/2014/main" id="{7FCB7184-8177-A644-933A-D2D9A20F9236}"/>
                </a:ext>
              </a:extLst>
            </p:cNvPr>
            <p:cNvSpPr>
              <a:spLocks noChangeArrowheads="1"/>
            </p:cNvSpPr>
            <p:nvPr/>
          </p:nvSpPr>
          <p:spPr bwMode="auto">
            <a:xfrm>
              <a:off x="5617" y="3119"/>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33" name="Rectangle 48">
              <a:extLst>
                <a:ext uri="{FF2B5EF4-FFF2-40B4-BE49-F238E27FC236}">
                  <a16:creationId xmlns:a16="http://schemas.microsoft.com/office/drawing/2014/main" id="{6181F2EB-6792-7946-AA57-5B7AFCFEE885}"/>
                </a:ext>
              </a:extLst>
            </p:cNvPr>
            <p:cNvSpPr>
              <a:spLocks noChangeArrowheads="1"/>
            </p:cNvSpPr>
            <p:nvPr/>
          </p:nvSpPr>
          <p:spPr bwMode="auto">
            <a:xfrm>
              <a:off x="5999" y="3119"/>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34" name="Rectangle 50">
              <a:extLst>
                <a:ext uri="{FF2B5EF4-FFF2-40B4-BE49-F238E27FC236}">
                  <a16:creationId xmlns:a16="http://schemas.microsoft.com/office/drawing/2014/main" id="{2BD7EE77-5A4A-6044-B26B-3BF9BBF3C0A9}"/>
                </a:ext>
              </a:extLst>
            </p:cNvPr>
            <p:cNvSpPr>
              <a:spLocks noChangeArrowheads="1"/>
            </p:cNvSpPr>
            <p:nvPr/>
          </p:nvSpPr>
          <p:spPr bwMode="auto">
            <a:xfrm>
              <a:off x="2928" y="3504"/>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35" name="Rectangle 51">
              <a:extLst>
                <a:ext uri="{FF2B5EF4-FFF2-40B4-BE49-F238E27FC236}">
                  <a16:creationId xmlns:a16="http://schemas.microsoft.com/office/drawing/2014/main" id="{ABFC5590-3D57-B241-BBE0-5AD1D839F8F8}"/>
                </a:ext>
              </a:extLst>
            </p:cNvPr>
            <p:cNvSpPr>
              <a:spLocks noChangeArrowheads="1"/>
            </p:cNvSpPr>
            <p:nvPr/>
          </p:nvSpPr>
          <p:spPr bwMode="auto">
            <a:xfrm>
              <a:off x="3313" y="3504"/>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36" name="Rectangle 52">
              <a:extLst>
                <a:ext uri="{FF2B5EF4-FFF2-40B4-BE49-F238E27FC236}">
                  <a16:creationId xmlns:a16="http://schemas.microsoft.com/office/drawing/2014/main" id="{7681505A-1A63-B043-9C01-4F43C666E414}"/>
                </a:ext>
              </a:extLst>
            </p:cNvPr>
            <p:cNvSpPr>
              <a:spLocks noChangeArrowheads="1"/>
            </p:cNvSpPr>
            <p:nvPr/>
          </p:nvSpPr>
          <p:spPr bwMode="auto">
            <a:xfrm>
              <a:off x="3695" y="3504"/>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37" name="Rectangle 53">
              <a:extLst>
                <a:ext uri="{FF2B5EF4-FFF2-40B4-BE49-F238E27FC236}">
                  <a16:creationId xmlns:a16="http://schemas.microsoft.com/office/drawing/2014/main" id="{CE696A9E-9038-9443-B2FF-2F2ED0B1911B}"/>
                </a:ext>
              </a:extLst>
            </p:cNvPr>
            <p:cNvSpPr>
              <a:spLocks noChangeArrowheads="1"/>
            </p:cNvSpPr>
            <p:nvPr/>
          </p:nvSpPr>
          <p:spPr bwMode="auto">
            <a:xfrm>
              <a:off x="4080" y="3504"/>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38" name="Rectangle 54">
              <a:extLst>
                <a:ext uri="{FF2B5EF4-FFF2-40B4-BE49-F238E27FC236}">
                  <a16:creationId xmlns:a16="http://schemas.microsoft.com/office/drawing/2014/main" id="{FBD9B352-191C-D941-ADD9-89020A444CFE}"/>
                </a:ext>
              </a:extLst>
            </p:cNvPr>
            <p:cNvSpPr>
              <a:spLocks noChangeArrowheads="1"/>
            </p:cNvSpPr>
            <p:nvPr/>
          </p:nvSpPr>
          <p:spPr bwMode="auto">
            <a:xfrm>
              <a:off x="4465" y="3504"/>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39" name="Rectangle 55">
              <a:extLst>
                <a:ext uri="{FF2B5EF4-FFF2-40B4-BE49-F238E27FC236}">
                  <a16:creationId xmlns:a16="http://schemas.microsoft.com/office/drawing/2014/main" id="{BBC3CE42-F8B6-924A-A558-EF3CCFF8F694}"/>
                </a:ext>
              </a:extLst>
            </p:cNvPr>
            <p:cNvSpPr>
              <a:spLocks noChangeArrowheads="1"/>
            </p:cNvSpPr>
            <p:nvPr/>
          </p:nvSpPr>
          <p:spPr bwMode="auto">
            <a:xfrm>
              <a:off x="4847" y="3504"/>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40" name="Rectangle 56">
              <a:extLst>
                <a:ext uri="{FF2B5EF4-FFF2-40B4-BE49-F238E27FC236}">
                  <a16:creationId xmlns:a16="http://schemas.microsoft.com/office/drawing/2014/main" id="{8BFF74F1-A853-EC46-8E36-91F52AC334FF}"/>
                </a:ext>
              </a:extLst>
            </p:cNvPr>
            <p:cNvSpPr>
              <a:spLocks noChangeArrowheads="1"/>
            </p:cNvSpPr>
            <p:nvPr/>
          </p:nvSpPr>
          <p:spPr bwMode="auto">
            <a:xfrm>
              <a:off x="5232" y="3504"/>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41" name="Rectangle 57">
              <a:extLst>
                <a:ext uri="{FF2B5EF4-FFF2-40B4-BE49-F238E27FC236}">
                  <a16:creationId xmlns:a16="http://schemas.microsoft.com/office/drawing/2014/main" id="{DA7D65F0-24F1-504F-A94F-C98F6C2585C4}"/>
                </a:ext>
              </a:extLst>
            </p:cNvPr>
            <p:cNvSpPr>
              <a:spLocks noChangeArrowheads="1"/>
            </p:cNvSpPr>
            <p:nvPr/>
          </p:nvSpPr>
          <p:spPr bwMode="auto">
            <a:xfrm>
              <a:off x="5617" y="3504"/>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42" name="Rectangle 58">
              <a:extLst>
                <a:ext uri="{FF2B5EF4-FFF2-40B4-BE49-F238E27FC236}">
                  <a16:creationId xmlns:a16="http://schemas.microsoft.com/office/drawing/2014/main" id="{7B671605-5E5A-3147-B50B-438D477AF1ED}"/>
                </a:ext>
              </a:extLst>
            </p:cNvPr>
            <p:cNvSpPr>
              <a:spLocks noChangeArrowheads="1"/>
            </p:cNvSpPr>
            <p:nvPr/>
          </p:nvSpPr>
          <p:spPr bwMode="auto">
            <a:xfrm>
              <a:off x="5999" y="3504"/>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43" name="Rectangle 60">
              <a:extLst>
                <a:ext uri="{FF2B5EF4-FFF2-40B4-BE49-F238E27FC236}">
                  <a16:creationId xmlns:a16="http://schemas.microsoft.com/office/drawing/2014/main" id="{7F2A6BFF-849D-544A-884C-234824D6B148}"/>
                </a:ext>
              </a:extLst>
            </p:cNvPr>
            <p:cNvSpPr>
              <a:spLocks noChangeArrowheads="1"/>
            </p:cNvSpPr>
            <p:nvPr/>
          </p:nvSpPr>
          <p:spPr bwMode="auto">
            <a:xfrm>
              <a:off x="2928" y="3888"/>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44" name="Rectangle 61">
              <a:extLst>
                <a:ext uri="{FF2B5EF4-FFF2-40B4-BE49-F238E27FC236}">
                  <a16:creationId xmlns:a16="http://schemas.microsoft.com/office/drawing/2014/main" id="{63783473-C18B-9249-A82A-CA6069F02395}"/>
                </a:ext>
              </a:extLst>
            </p:cNvPr>
            <p:cNvSpPr>
              <a:spLocks noChangeArrowheads="1"/>
            </p:cNvSpPr>
            <p:nvPr/>
          </p:nvSpPr>
          <p:spPr bwMode="auto">
            <a:xfrm>
              <a:off x="3313" y="3888"/>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45" name="Rectangle 62">
              <a:extLst>
                <a:ext uri="{FF2B5EF4-FFF2-40B4-BE49-F238E27FC236}">
                  <a16:creationId xmlns:a16="http://schemas.microsoft.com/office/drawing/2014/main" id="{E03BFB7E-6BC2-6B48-904A-F8E4FDD2B34C}"/>
                </a:ext>
              </a:extLst>
            </p:cNvPr>
            <p:cNvSpPr>
              <a:spLocks noChangeArrowheads="1"/>
            </p:cNvSpPr>
            <p:nvPr/>
          </p:nvSpPr>
          <p:spPr bwMode="auto">
            <a:xfrm>
              <a:off x="3695" y="3888"/>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46" name="Rectangle 63">
              <a:extLst>
                <a:ext uri="{FF2B5EF4-FFF2-40B4-BE49-F238E27FC236}">
                  <a16:creationId xmlns:a16="http://schemas.microsoft.com/office/drawing/2014/main" id="{E8ACB186-4E26-DF40-A574-73B031533F84}"/>
                </a:ext>
              </a:extLst>
            </p:cNvPr>
            <p:cNvSpPr>
              <a:spLocks noChangeArrowheads="1"/>
            </p:cNvSpPr>
            <p:nvPr/>
          </p:nvSpPr>
          <p:spPr bwMode="auto">
            <a:xfrm>
              <a:off x="4080" y="3888"/>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47" name="Rectangle 64">
              <a:extLst>
                <a:ext uri="{FF2B5EF4-FFF2-40B4-BE49-F238E27FC236}">
                  <a16:creationId xmlns:a16="http://schemas.microsoft.com/office/drawing/2014/main" id="{97C657A4-9885-9A46-B921-471CFEC257D1}"/>
                </a:ext>
              </a:extLst>
            </p:cNvPr>
            <p:cNvSpPr>
              <a:spLocks noChangeArrowheads="1"/>
            </p:cNvSpPr>
            <p:nvPr/>
          </p:nvSpPr>
          <p:spPr bwMode="auto">
            <a:xfrm>
              <a:off x="4465" y="3888"/>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48" name="Rectangle 65">
              <a:extLst>
                <a:ext uri="{FF2B5EF4-FFF2-40B4-BE49-F238E27FC236}">
                  <a16:creationId xmlns:a16="http://schemas.microsoft.com/office/drawing/2014/main" id="{6451D710-4CE1-9146-9EA0-439A8381FB07}"/>
                </a:ext>
              </a:extLst>
            </p:cNvPr>
            <p:cNvSpPr>
              <a:spLocks noChangeArrowheads="1"/>
            </p:cNvSpPr>
            <p:nvPr/>
          </p:nvSpPr>
          <p:spPr bwMode="auto">
            <a:xfrm>
              <a:off x="4847" y="3888"/>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49" name="Rectangle 66">
              <a:extLst>
                <a:ext uri="{FF2B5EF4-FFF2-40B4-BE49-F238E27FC236}">
                  <a16:creationId xmlns:a16="http://schemas.microsoft.com/office/drawing/2014/main" id="{A5078589-88FC-F745-A0A9-5C9D3B980A86}"/>
                </a:ext>
              </a:extLst>
            </p:cNvPr>
            <p:cNvSpPr>
              <a:spLocks noChangeArrowheads="1"/>
            </p:cNvSpPr>
            <p:nvPr/>
          </p:nvSpPr>
          <p:spPr bwMode="auto">
            <a:xfrm>
              <a:off x="5232" y="3888"/>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50" name="Rectangle 67">
              <a:extLst>
                <a:ext uri="{FF2B5EF4-FFF2-40B4-BE49-F238E27FC236}">
                  <a16:creationId xmlns:a16="http://schemas.microsoft.com/office/drawing/2014/main" id="{20E9A579-573D-EE44-8E9C-6E28CB67855D}"/>
                </a:ext>
              </a:extLst>
            </p:cNvPr>
            <p:cNvSpPr>
              <a:spLocks noChangeArrowheads="1"/>
            </p:cNvSpPr>
            <p:nvPr/>
          </p:nvSpPr>
          <p:spPr bwMode="auto">
            <a:xfrm>
              <a:off x="5617" y="3888"/>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51" name="Rectangle 68">
              <a:extLst>
                <a:ext uri="{FF2B5EF4-FFF2-40B4-BE49-F238E27FC236}">
                  <a16:creationId xmlns:a16="http://schemas.microsoft.com/office/drawing/2014/main" id="{D84034E9-E54C-1542-8296-A42D2493B8ED}"/>
                </a:ext>
              </a:extLst>
            </p:cNvPr>
            <p:cNvSpPr>
              <a:spLocks noChangeArrowheads="1"/>
            </p:cNvSpPr>
            <p:nvPr/>
          </p:nvSpPr>
          <p:spPr bwMode="auto">
            <a:xfrm>
              <a:off x="5999" y="3888"/>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52" name="Rectangle 70">
              <a:extLst>
                <a:ext uri="{FF2B5EF4-FFF2-40B4-BE49-F238E27FC236}">
                  <a16:creationId xmlns:a16="http://schemas.microsoft.com/office/drawing/2014/main" id="{465DCD31-3ADA-A744-A588-336967D06498}"/>
                </a:ext>
              </a:extLst>
            </p:cNvPr>
            <p:cNvSpPr>
              <a:spLocks noChangeArrowheads="1"/>
            </p:cNvSpPr>
            <p:nvPr/>
          </p:nvSpPr>
          <p:spPr bwMode="auto">
            <a:xfrm>
              <a:off x="2928" y="4273"/>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53" name="Rectangle 71">
              <a:extLst>
                <a:ext uri="{FF2B5EF4-FFF2-40B4-BE49-F238E27FC236}">
                  <a16:creationId xmlns:a16="http://schemas.microsoft.com/office/drawing/2014/main" id="{6E4F21F3-AE89-5949-97BF-FE869D25B824}"/>
                </a:ext>
              </a:extLst>
            </p:cNvPr>
            <p:cNvSpPr>
              <a:spLocks noChangeArrowheads="1"/>
            </p:cNvSpPr>
            <p:nvPr/>
          </p:nvSpPr>
          <p:spPr bwMode="auto">
            <a:xfrm>
              <a:off x="3313" y="4273"/>
              <a:ext cx="383"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54" name="Rectangle 72">
              <a:extLst>
                <a:ext uri="{FF2B5EF4-FFF2-40B4-BE49-F238E27FC236}">
                  <a16:creationId xmlns:a16="http://schemas.microsoft.com/office/drawing/2014/main" id="{4E7ABB63-C5FF-2E48-BBD1-D59B5A791678}"/>
                </a:ext>
              </a:extLst>
            </p:cNvPr>
            <p:cNvSpPr>
              <a:spLocks noChangeArrowheads="1"/>
            </p:cNvSpPr>
            <p:nvPr/>
          </p:nvSpPr>
          <p:spPr bwMode="auto">
            <a:xfrm>
              <a:off x="3695" y="4273"/>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55" name="Rectangle 73">
              <a:extLst>
                <a:ext uri="{FF2B5EF4-FFF2-40B4-BE49-F238E27FC236}">
                  <a16:creationId xmlns:a16="http://schemas.microsoft.com/office/drawing/2014/main" id="{D517A5A5-15C5-864B-98E4-2F97157F2908}"/>
                </a:ext>
              </a:extLst>
            </p:cNvPr>
            <p:cNvSpPr>
              <a:spLocks noChangeArrowheads="1"/>
            </p:cNvSpPr>
            <p:nvPr/>
          </p:nvSpPr>
          <p:spPr bwMode="auto">
            <a:xfrm>
              <a:off x="4080" y="4273"/>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56" name="Rectangle 74">
              <a:extLst>
                <a:ext uri="{FF2B5EF4-FFF2-40B4-BE49-F238E27FC236}">
                  <a16:creationId xmlns:a16="http://schemas.microsoft.com/office/drawing/2014/main" id="{67E86F28-8717-784C-8B0A-2124997B9804}"/>
                </a:ext>
              </a:extLst>
            </p:cNvPr>
            <p:cNvSpPr>
              <a:spLocks noChangeArrowheads="1"/>
            </p:cNvSpPr>
            <p:nvPr/>
          </p:nvSpPr>
          <p:spPr bwMode="auto">
            <a:xfrm>
              <a:off x="4465" y="4273"/>
              <a:ext cx="383"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57" name="Rectangle 75">
              <a:extLst>
                <a:ext uri="{FF2B5EF4-FFF2-40B4-BE49-F238E27FC236}">
                  <a16:creationId xmlns:a16="http://schemas.microsoft.com/office/drawing/2014/main" id="{F0C899BA-E9AA-564B-8023-7E535396D1C2}"/>
                </a:ext>
              </a:extLst>
            </p:cNvPr>
            <p:cNvSpPr>
              <a:spLocks noChangeArrowheads="1"/>
            </p:cNvSpPr>
            <p:nvPr/>
          </p:nvSpPr>
          <p:spPr bwMode="auto">
            <a:xfrm>
              <a:off x="4847" y="4273"/>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58" name="Rectangle 76">
              <a:extLst>
                <a:ext uri="{FF2B5EF4-FFF2-40B4-BE49-F238E27FC236}">
                  <a16:creationId xmlns:a16="http://schemas.microsoft.com/office/drawing/2014/main" id="{FBD5E37E-C32E-9540-9CCA-6D706F715B9F}"/>
                </a:ext>
              </a:extLst>
            </p:cNvPr>
            <p:cNvSpPr>
              <a:spLocks noChangeArrowheads="1"/>
            </p:cNvSpPr>
            <p:nvPr/>
          </p:nvSpPr>
          <p:spPr bwMode="auto">
            <a:xfrm>
              <a:off x="5232" y="4273"/>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59" name="Rectangle 77">
              <a:extLst>
                <a:ext uri="{FF2B5EF4-FFF2-40B4-BE49-F238E27FC236}">
                  <a16:creationId xmlns:a16="http://schemas.microsoft.com/office/drawing/2014/main" id="{FD1C89CC-73F1-DA48-80F2-B759275B3A2C}"/>
                </a:ext>
              </a:extLst>
            </p:cNvPr>
            <p:cNvSpPr>
              <a:spLocks noChangeArrowheads="1"/>
            </p:cNvSpPr>
            <p:nvPr/>
          </p:nvSpPr>
          <p:spPr bwMode="auto">
            <a:xfrm>
              <a:off x="5617" y="4273"/>
              <a:ext cx="383"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60" name="Rectangle 78">
              <a:extLst>
                <a:ext uri="{FF2B5EF4-FFF2-40B4-BE49-F238E27FC236}">
                  <a16:creationId xmlns:a16="http://schemas.microsoft.com/office/drawing/2014/main" id="{6445F0F7-D2AA-7641-A89F-4E0D92FDF65B}"/>
                </a:ext>
              </a:extLst>
            </p:cNvPr>
            <p:cNvSpPr>
              <a:spLocks noChangeArrowheads="1"/>
            </p:cNvSpPr>
            <p:nvPr/>
          </p:nvSpPr>
          <p:spPr bwMode="auto">
            <a:xfrm>
              <a:off x="5999" y="4273"/>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61" name="Rectangle 80">
              <a:extLst>
                <a:ext uri="{FF2B5EF4-FFF2-40B4-BE49-F238E27FC236}">
                  <a16:creationId xmlns:a16="http://schemas.microsoft.com/office/drawing/2014/main" id="{FD495FB4-1CEC-D14A-9CC1-4122C86ABE58}"/>
                </a:ext>
              </a:extLst>
            </p:cNvPr>
            <p:cNvSpPr>
              <a:spLocks noChangeArrowheads="1"/>
            </p:cNvSpPr>
            <p:nvPr/>
          </p:nvSpPr>
          <p:spPr bwMode="auto">
            <a:xfrm>
              <a:off x="2928" y="4656"/>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62" name="Rectangle 81">
              <a:extLst>
                <a:ext uri="{FF2B5EF4-FFF2-40B4-BE49-F238E27FC236}">
                  <a16:creationId xmlns:a16="http://schemas.microsoft.com/office/drawing/2014/main" id="{46FCE5DF-5F66-D64D-AF90-EC41869983E2}"/>
                </a:ext>
              </a:extLst>
            </p:cNvPr>
            <p:cNvSpPr>
              <a:spLocks noChangeArrowheads="1"/>
            </p:cNvSpPr>
            <p:nvPr/>
          </p:nvSpPr>
          <p:spPr bwMode="auto">
            <a:xfrm>
              <a:off x="3313" y="4656"/>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63" name="Rectangle 82">
              <a:extLst>
                <a:ext uri="{FF2B5EF4-FFF2-40B4-BE49-F238E27FC236}">
                  <a16:creationId xmlns:a16="http://schemas.microsoft.com/office/drawing/2014/main" id="{D2B43E70-FB8F-364D-B8F3-06DCED8EA288}"/>
                </a:ext>
              </a:extLst>
            </p:cNvPr>
            <p:cNvSpPr>
              <a:spLocks noChangeArrowheads="1"/>
            </p:cNvSpPr>
            <p:nvPr/>
          </p:nvSpPr>
          <p:spPr bwMode="auto">
            <a:xfrm>
              <a:off x="3695" y="4656"/>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64" name="Rectangle 83">
              <a:extLst>
                <a:ext uri="{FF2B5EF4-FFF2-40B4-BE49-F238E27FC236}">
                  <a16:creationId xmlns:a16="http://schemas.microsoft.com/office/drawing/2014/main" id="{4CBEC387-29DE-D949-8BAB-8E3CFCEF0EB6}"/>
                </a:ext>
              </a:extLst>
            </p:cNvPr>
            <p:cNvSpPr>
              <a:spLocks noChangeArrowheads="1"/>
            </p:cNvSpPr>
            <p:nvPr/>
          </p:nvSpPr>
          <p:spPr bwMode="auto">
            <a:xfrm>
              <a:off x="4080" y="4656"/>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65" name="Rectangle 84">
              <a:extLst>
                <a:ext uri="{FF2B5EF4-FFF2-40B4-BE49-F238E27FC236}">
                  <a16:creationId xmlns:a16="http://schemas.microsoft.com/office/drawing/2014/main" id="{01BF7E1D-5684-4C45-B9A2-758773CA73AD}"/>
                </a:ext>
              </a:extLst>
            </p:cNvPr>
            <p:cNvSpPr>
              <a:spLocks noChangeArrowheads="1"/>
            </p:cNvSpPr>
            <p:nvPr/>
          </p:nvSpPr>
          <p:spPr bwMode="auto">
            <a:xfrm>
              <a:off x="4465" y="4656"/>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66" name="Rectangle 85">
              <a:extLst>
                <a:ext uri="{FF2B5EF4-FFF2-40B4-BE49-F238E27FC236}">
                  <a16:creationId xmlns:a16="http://schemas.microsoft.com/office/drawing/2014/main" id="{39FE4CC8-DADB-E84E-BAF6-590F2A49C19F}"/>
                </a:ext>
              </a:extLst>
            </p:cNvPr>
            <p:cNvSpPr>
              <a:spLocks noChangeArrowheads="1"/>
            </p:cNvSpPr>
            <p:nvPr/>
          </p:nvSpPr>
          <p:spPr bwMode="auto">
            <a:xfrm>
              <a:off x="4847" y="4656"/>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67" name="Rectangle 86">
              <a:extLst>
                <a:ext uri="{FF2B5EF4-FFF2-40B4-BE49-F238E27FC236}">
                  <a16:creationId xmlns:a16="http://schemas.microsoft.com/office/drawing/2014/main" id="{95A644A1-5BFF-1A4D-B2CF-12E713691E11}"/>
                </a:ext>
              </a:extLst>
            </p:cNvPr>
            <p:cNvSpPr>
              <a:spLocks noChangeArrowheads="1"/>
            </p:cNvSpPr>
            <p:nvPr/>
          </p:nvSpPr>
          <p:spPr bwMode="auto">
            <a:xfrm>
              <a:off x="5232" y="4656"/>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68" name="Rectangle 87">
              <a:extLst>
                <a:ext uri="{FF2B5EF4-FFF2-40B4-BE49-F238E27FC236}">
                  <a16:creationId xmlns:a16="http://schemas.microsoft.com/office/drawing/2014/main" id="{2BED23AB-C538-8C43-A865-B0C55ED5F9B1}"/>
                </a:ext>
              </a:extLst>
            </p:cNvPr>
            <p:cNvSpPr>
              <a:spLocks noChangeArrowheads="1"/>
            </p:cNvSpPr>
            <p:nvPr/>
          </p:nvSpPr>
          <p:spPr bwMode="auto">
            <a:xfrm>
              <a:off x="5617" y="4656"/>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69" name="Rectangle 88">
              <a:extLst>
                <a:ext uri="{FF2B5EF4-FFF2-40B4-BE49-F238E27FC236}">
                  <a16:creationId xmlns:a16="http://schemas.microsoft.com/office/drawing/2014/main" id="{70F7AAC9-023A-5940-B241-7338601F3DF0}"/>
                </a:ext>
              </a:extLst>
            </p:cNvPr>
            <p:cNvSpPr>
              <a:spLocks noChangeArrowheads="1"/>
            </p:cNvSpPr>
            <p:nvPr/>
          </p:nvSpPr>
          <p:spPr bwMode="auto">
            <a:xfrm>
              <a:off x="5999" y="4656"/>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70" name="Rectangle 90">
              <a:extLst>
                <a:ext uri="{FF2B5EF4-FFF2-40B4-BE49-F238E27FC236}">
                  <a16:creationId xmlns:a16="http://schemas.microsoft.com/office/drawing/2014/main" id="{0AACB06F-013A-D548-B34F-8449A6166BA5}"/>
                </a:ext>
              </a:extLst>
            </p:cNvPr>
            <p:cNvSpPr>
              <a:spLocks noChangeArrowheads="1"/>
            </p:cNvSpPr>
            <p:nvPr/>
          </p:nvSpPr>
          <p:spPr bwMode="auto">
            <a:xfrm>
              <a:off x="2928" y="5040"/>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71" name="Rectangle 91">
              <a:extLst>
                <a:ext uri="{FF2B5EF4-FFF2-40B4-BE49-F238E27FC236}">
                  <a16:creationId xmlns:a16="http://schemas.microsoft.com/office/drawing/2014/main" id="{12F6C4CD-E5BE-1A41-9C42-0E77B1A41C11}"/>
                </a:ext>
              </a:extLst>
            </p:cNvPr>
            <p:cNvSpPr>
              <a:spLocks noChangeArrowheads="1"/>
            </p:cNvSpPr>
            <p:nvPr/>
          </p:nvSpPr>
          <p:spPr bwMode="auto">
            <a:xfrm>
              <a:off x="3313" y="5040"/>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72" name="Rectangle 92">
              <a:extLst>
                <a:ext uri="{FF2B5EF4-FFF2-40B4-BE49-F238E27FC236}">
                  <a16:creationId xmlns:a16="http://schemas.microsoft.com/office/drawing/2014/main" id="{083C9A8B-CDA1-2F43-9F51-7CDFC16C569B}"/>
                </a:ext>
              </a:extLst>
            </p:cNvPr>
            <p:cNvSpPr>
              <a:spLocks noChangeArrowheads="1"/>
            </p:cNvSpPr>
            <p:nvPr/>
          </p:nvSpPr>
          <p:spPr bwMode="auto">
            <a:xfrm>
              <a:off x="3695" y="5040"/>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73" name="Rectangle 93">
              <a:extLst>
                <a:ext uri="{FF2B5EF4-FFF2-40B4-BE49-F238E27FC236}">
                  <a16:creationId xmlns:a16="http://schemas.microsoft.com/office/drawing/2014/main" id="{28C05E27-319B-744F-963B-47FF27C324B6}"/>
                </a:ext>
              </a:extLst>
            </p:cNvPr>
            <p:cNvSpPr>
              <a:spLocks noChangeArrowheads="1"/>
            </p:cNvSpPr>
            <p:nvPr/>
          </p:nvSpPr>
          <p:spPr bwMode="auto">
            <a:xfrm>
              <a:off x="4080" y="5040"/>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74" name="Rectangle 94">
              <a:extLst>
                <a:ext uri="{FF2B5EF4-FFF2-40B4-BE49-F238E27FC236}">
                  <a16:creationId xmlns:a16="http://schemas.microsoft.com/office/drawing/2014/main" id="{D7F46D00-DC7C-6B41-8069-16D97721E063}"/>
                </a:ext>
              </a:extLst>
            </p:cNvPr>
            <p:cNvSpPr>
              <a:spLocks noChangeArrowheads="1"/>
            </p:cNvSpPr>
            <p:nvPr/>
          </p:nvSpPr>
          <p:spPr bwMode="auto">
            <a:xfrm>
              <a:off x="4465" y="5040"/>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75" name="Rectangle 95">
              <a:extLst>
                <a:ext uri="{FF2B5EF4-FFF2-40B4-BE49-F238E27FC236}">
                  <a16:creationId xmlns:a16="http://schemas.microsoft.com/office/drawing/2014/main" id="{AA776018-F4C9-A440-A86C-2247ECBCEC79}"/>
                </a:ext>
              </a:extLst>
            </p:cNvPr>
            <p:cNvSpPr>
              <a:spLocks noChangeArrowheads="1"/>
            </p:cNvSpPr>
            <p:nvPr/>
          </p:nvSpPr>
          <p:spPr bwMode="auto">
            <a:xfrm>
              <a:off x="4847" y="5040"/>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76" name="Rectangle 96">
              <a:extLst>
                <a:ext uri="{FF2B5EF4-FFF2-40B4-BE49-F238E27FC236}">
                  <a16:creationId xmlns:a16="http://schemas.microsoft.com/office/drawing/2014/main" id="{48CC7DD5-E090-B64E-B493-D325C3828BD5}"/>
                </a:ext>
              </a:extLst>
            </p:cNvPr>
            <p:cNvSpPr>
              <a:spLocks noChangeArrowheads="1"/>
            </p:cNvSpPr>
            <p:nvPr/>
          </p:nvSpPr>
          <p:spPr bwMode="auto">
            <a:xfrm>
              <a:off x="5232" y="5040"/>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77" name="Rectangle 97">
              <a:extLst>
                <a:ext uri="{FF2B5EF4-FFF2-40B4-BE49-F238E27FC236}">
                  <a16:creationId xmlns:a16="http://schemas.microsoft.com/office/drawing/2014/main" id="{34FC2D0D-328C-844E-A417-16A638168741}"/>
                </a:ext>
              </a:extLst>
            </p:cNvPr>
            <p:cNvSpPr>
              <a:spLocks noChangeArrowheads="1"/>
            </p:cNvSpPr>
            <p:nvPr/>
          </p:nvSpPr>
          <p:spPr bwMode="auto">
            <a:xfrm>
              <a:off x="5617" y="5040"/>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78" name="Rectangle 98">
              <a:extLst>
                <a:ext uri="{FF2B5EF4-FFF2-40B4-BE49-F238E27FC236}">
                  <a16:creationId xmlns:a16="http://schemas.microsoft.com/office/drawing/2014/main" id="{26085418-8C88-6648-9113-3E331309DCA5}"/>
                </a:ext>
              </a:extLst>
            </p:cNvPr>
            <p:cNvSpPr>
              <a:spLocks noChangeArrowheads="1"/>
            </p:cNvSpPr>
            <p:nvPr/>
          </p:nvSpPr>
          <p:spPr bwMode="auto">
            <a:xfrm>
              <a:off x="5999" y="5040"/>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79" name="Rectangle 100">
              <a:extLst>
                <a:ext uri="{FF2B5EF4-FFF2-40B4-BE49-F238E27FC236}">
                  <a16:creationId xmlns:a16="http://schemas.microsoft.com/office/drawing/2014/main" id="{644F5AB6-6131-BD45-9C9C-2DB72119E4B6}"/>
                </a:ext>
              </a:extLst>
            </p:cNvPr>
            <p:cNvSpPr>
              <a:spLocks noChangeArrowheads="1"/>
            </p:cNvSpPr>
            <p:nvPr/>
          </p:nvSpPr>
          <p:spPr bwMode="auto">
            <a:xfrm>
              <a:off x="2928" y="5425"/>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80" name="Rectangle 101">
              <a:extLst>
                <a:ext uri="{FF2B5EF4-FFF2-40B4-BE49-F238E27FC236}">
                  <a16:creationId xmlns:a16="http://schemas.microsoft.com/office/drawing/2014/main" id="{2C29BFCF-A2EF-CF4D-BD27-5F99600D8197}"/>
                </a:ext>
              </a:extLst>
            </p:cNvPr>
            <p:cNvSpPr>
              <a:spLocks noChangeArrowheads="1"/>
            </p:cNvSpPr>
            <p:nvPr/>
          </p:nvSpPr>
          <p:spPr bwMode="auto">
            <a:xfrm>
              <a:off x="3313" y="5425"/>
              <a:ext cx="383"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81" name="Rectangle 102">
              <a:extLst>
                <a:ext uri="{FF2B5EF4-FFF2-40B4-BE49-F238E27FC236}">
                  <a16:creationId xmlns:a16="http://schemas.microsoft.com/office/drawing/2014/main" id="{2F0CCFFF-7A0F-0B46-BA3C-E5572284B20B}"/>
                </a:ext>
              </a:extLst>
            </p:cNvPr>
            <p:cNvSpPr>
              <a:spLocks noChangeArrowheads="1"/>
            </p:cNvSpPr>
            <p:nvPr/>
          </p:nvSpPr>
          <p:spPr bwMode="auto">
            <a:xfrm>
              <a:off x="3695" y="5425"/>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82" name="Rectangle 103">
              <a:extLst>
                <a:ext uri="{FF2B5EF4-FFF2-40B4-BE49-F238E27FC236}">
                  <a16:creationId xmlns:a16="http://schemas.microsoft.com/office/drawing/2014/main" id="{16ED3F7E-3E76-954E-8F70-83C4BFCCA184}"/>
                </a:ext>
              </a:extLst>
            </p:cNvPr>
            <p:cNvSpPr>
              <a:spLocks noChangeArrowheads="1"/>
            </p:cNvSpPr>
            <p:nvPr/>
          </p:nvSpPr>
          <p:spPr bwMode="auto">
            <a:xfrm>
              <a:off x="4080" y="5425"/>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83" name="Rectangle 104">
              <a:extLst>
                <a:ext uri="{FF2B5EF4-FFF2-40B4-BE49-F238E27FC236}">
                  <a16:creationId xmlns:a16="http://schemas.microsoft.com/office/drawing/2014/main" id="{C2EC6864-E941-3C42-8555-072FA69DAA3C}"/>
                </a:ext>
              </a:extLst>
            </p:cNvPr>
            <p:cNvSpPr>
              <a:spLocks noChangeArrowheads="1"/>
            </p:cNvSpPr>
            <p:nvPr/>
          </p:nvSpPr>
          <p:spPr bwMode="auto">
            <a:xfrm>
              <a:off x="4465" y="5425"/>
              <a:ext cx="383"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84" name="Rectangle 105">
              <a:extLst>
                <a:ext uri="{FF2B5EF4-FFF2-40B4-BE49-F238E27FC236}">
                  <a16:creationId xmlns:a16="http://schemas.microsoft.com/office/drawing/2014/main" id="{D5813457-19E8-A54B-BC84-A81F934886D0}"/>
                </a:ext>
              </a:extLst>
            </p:cNvPr>
            <p:cNvSpPr>
              <a:spLocks noChangeArrowheads="1"/>
            </p:cNvSpPr>
            <p:nvPr/>
          </p:nvSpPr>
          <p:spPr bwMode="auto">
            <a:xfrm>
              <a:off x="4847" y="5425"/>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85" name="Rectangle 106">
              <a:extLst>
                <a:ext uri="{FF2B5EF4-FFF2-40B4-BE49-F238E27FC236}">
                  <a16:creationId xmlns:a16="http://schemas.microsoft.com/office/drawing/2014/main" id="{58EDD76F-172F-C04A-986A-B31BA1C3D63F}"/>
                </a:ext>
              </a:extLst>
            </p:cNvPr>
            <p:cNvSpPr>
              <a:spLocks noChangeArrowheads="1"/>
            </p:cNvSpPr>
            <p:nvPr/>
          </p:nvSpPr>
          <p:spPr bwMode="auto">
            <a:xfrm>
              <a:off x="5232" y="5425"/>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86" name="Rectangle 107">
              <a:extLst>
                <a:ext uri="{FF2B5EF4-FFF2-40B4-BE49-F238E27FC236}">
                  <a16:creationId xmlns:a16="http://schemas.microsoft.com/office/drawing/2014/main" id="{48F26F9B-ACBF-BD4F-894A-6F91CD3AEED2}"/>
                </a:ext>
              </a:extLst>
            </p:cNvPr>
            <p:cNvSpPr>
              <a:spLocks noChangeArrowheads="1"/>
            </p:cNvSpPr>
            <p:nvPr/>
          </p:nvSpPr>
          <p:spPr bwMode="auto">
            <a:xfrm>
              <a:off x="5617" y="5425"/>
              <a:ext cx="383"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87" name="Rectangle 108">
              <a:extLst>
                <a:ext uri="{FF2B5EF4-FFF2-40B4-BE49-F238E27FC236}">
                  <a16:creationId xmlns:a16="http://schemas.microsoft.com/office/drawing/2014/main" id="{1F23A3E1-B125-2A42-8C03-0F07B57F0007}"/>
                </a:ext>
              </a:extLst>
            </p:cNvPr>
            <p:cNvSpPr>
              <a:spLocks noChangeArrowheads="1"/>
            </p:cNvSpPr>
            <p:nvPr/>
          </p:nvSpPr>
          <p:spPr bwMode="auto">
            <a:xfrm>
              <a:off x="5999" y="5425"/>
              <a:ext cx="385" cy="383"/>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88" name="Rectangle 110">
              <a:extLst>
                <a:ext uri="{FF2B5EF4-FFF2-40B4-BE49-F238E27FC236}">
                  <a16:creationId xmlns:a16="http://schemas.microsoft.com/office/drawing/2014/main" id="{6BFF310F-4FF4-144D-A6EF-DDD0816C6F07}"/>
                </a:ext>
              </a:extLst>
            </p:cNvPr>
            <p:cNvSpPr>
              <a:spLocks noChangeArrowheads="1"/>
            </p:cNvSpPr>
            <p:nvPr/>
          </p:nvSpPr>
          <p:spPr bwMode="auto">
            <a:xfrm>
              <a:off x="2928" y="5807"/>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89" name="Rectangle 111">
              <a:extLst>
                <a:ext uri="{FF2B5EF4-FFF2-40B4-BE49-F238E27FC236}">
                  <a16:creationId xmlns:a16="http://schemas.microsoft.com/office/drawing/2014/main" id="{690A74E7-90F5-4743-975F-3BC18697A205}"/>
                </a:ext>
              </a:extLst>
            </p:cNvPr>
            <p:cNvSpPr>
              <a:spLocks noChangeArrowheads="1"/>
            </p:cNvSpPr>
            <p:nvPr/>
          </p:nvSpPr>
          <p:spPr bwMode="auto">
            <a:xfrm>
              <a:off x="3313" y="5807"/>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90" name="Rectangle 112">
              <a:extLst>
                <a:ext uri="{FF2B5EF4-FFF2-40B4-BE49-F238E27FC236}">
                  <a16:creationId xmlns:a16="http://schemas.microsoft.com/office/drawing/2014/main" id="{020E3BAB-4CFC-0F46-87FB-0AE9672B0E4D}"/>
                </a:ext>
              </a:extLst>
            </p:cNvPr>
            <p:cNvSpPr>
              <a:spLocks noChangeArrowheads="1"/>
            </p:cNvSpPr>
            <p:nvPr/>
          </p:nvSpPr>
          <p:spPr bwMode="auto">
            <a:xfrm>
              <a:off x="3695" y="5807"/>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91" name="Rectangle 113">
              <a:extLst>
                <a:ext uri="{FF2B5EF4-FFF2-40B4-BE49-F238E27FC236}">
                  <a16:creationId xmlns:a16="http://schemas.microsoft.com/office/drawing/2014/main" id="{236A29EC-FBF9-B849-9895-F99B171C47AE}"/>
                </a:ext>
              </a:extLst>
            </p:cNvPr>
            <p:cNvSpPr>
              <a:spLocks noChangeArrowheads="1"/>
            </p:cNvSpPr>
            <p:nvPr/>
          </p:nvSpPr>
          <p:spPr bwMode="auto">
            <a:xfrm>
              <a:off x="4080" y="5807"/>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92" name="Rectangle 114">
              <a:extLst>
                <a:ext uri="{FF2B5EF4-FFF2-40B4-BE49-F238E27FC236}">
                  <a16:creationId xmlns:a16="http://schemas.microsoft.com/office/drawing/2014/main" id="{72B207E0-7A8D-2240-8E6B-5CD5F993B060}"/>
                </a:ext>
              </a:extLst>
            </p:cNvPr>
            <p:cNvSpPr>
              <a:spLocks noChangeArrowheads="1"/>
            </p:cNvSpPr>
            <p:nvPr/>
          </p:nvSpPr>
          <p:spPr bwMode="auto">
            <a:xfrm>
              <a:off x="4465" y="5807"/>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93" name="Rectangle 115">
              <a:extLst>
                <a:ext uri="{FF2B5EF4-FFF2-40B4-BE49-F238E27FC236}">
                  <a16:creationId xmlns:a16="http://schemas.microsoft.com/office/drawing/2014/main" id="{B245C14F-15BE-4E40-B5FC-FD026258541B}"/>
                </a:ext>
              </a:extLst>
            </p:cNvPr>
            <p:cNvSpPr>
              <a:spLocks noChangeArrowheads="1"/>
            </p:cNvSpPr>
            <p:nvPr/>
          </p:nvSpPr>
          <p:spPr bwMode="auto">
            <a:xfrm>
              <a:off x="4847" y="5807"/>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94" name="Rectangle 116">
              <a:extLst>
                <a:ext uri="{FF2B5EF4-FFF2-40B4-BE49-F238E27FC236}">
                  <a16:creationId xmlns:a16="http://schemas.microsoft.com/office/drawing/2014/main" id="{0CEFA6FC-0B45-5F47-86CD-4213D027449B}"/>
                </a:ext>
              </a:extLst>
            </p:cNvPr>
            <p:cNvSpPr>
              <a:spLocks noChangeArrowheads="1"/>
            </p:cNvSpPr>
            <p:nvPr/>
          </p:nvSpPr>
          <p:spPr bwMode="auto">
            <a:xfrm>
              <a:off x="5232" y="5807"/>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95" name="Rectangle 117">
              <a:extLst>
                <a:ext uri="{FF2B5EF4-FFF2-40B4-BE49-F238E27FC236}">
                  <a16:creationId xmlns:a16="http://schemas.microsoft.com/office/drawing/2014/main" id="{192176E6-76D4-4142-A084-DC7F2401948F}"/>
                </a:ext>
              </a:extLst>
            </p:cNvPr>
            <p:cNvSpPr>
              <a:spLocks noChangeArrowheads="1"/>
            </p:cNvSpPr>
            <p:nvPr/>
          </p:nvSpPr>
          <p:spPr bwMode="auto">
            <a:xfrm>
              <a:off x="5617" y="5807"/>
              <a:ext cx="383"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sp>
          <p:nvSpPr>
            <p:cNvPr id="96" name="Rectangle 118">
              <a:extLst>
                <a:ext uri="{FF2B5EF4-FFF2-40B4-BE49-F238E27FC236}">
                  <a16:creationId xmlns:a16="http://schemas.microsoft.com/office/drawing/2014/main" id="{CFFC57B1-361D-FB47-B65F-4CBBB5AB885C}"/>
                </a:ext>
              </a:extLst>
            </p:cNvPr>
            <p:cNvSpPr>
              <a:spLocks noChangeArrowheads="1"/>
            </p:cNvSpPr>
            <p:nvPr/>
          </p:nvSpPr>
          <p:spPr bwMode="auto">
            <a:xfrm>
              <a:off x="5999" y="5807"/>
              <a:ext cx="385" cy="385"/>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GB" sz="1350">
                <a:ea typeface="ＭＳ Ｐゴシック" charset="0"/>
              </a:endParaRPr>
            </a:p>
          </p:txBody>
        </p:sp>
      </p:grpSp>
      <p:grpSp>
        <p:nvGrpSpPr>
          <p:cNvPr id="97" name="Group 182">
            <a:extLst>
              <a:ext uri="{FF2B5EF4-FFF2-40B4-BE49-F238E27FC236}">
                <a16:creationId xmlns:a16="http://schemas.microsoft.com/office/drawing/2014/main" id="{83401E08-01E6-A340-9EC8-11FE95E373D0}"/>
              </a:ext>
            </a:extLst>
          </p:cNvPr>
          <p:cNvGrpSpPr>
            <a:grpSpLocks/>
          </p:cNvGrpSpPr>
          <p:nvPr/>
        </p:nvGrpSpPr>
        <p:grpSpPr bwMode="auto">
          <a:xfrm>
            <a:off x="849629" y="3058538"/>
            <a:ext cx="2674620" cy="1385231"/>
            <a:chOff x="192" y="1200"/>
            <a:chExt cx="1872" cy="1205"/>
          </a:xfrm>
        </p:grpSpPr>
        <p:sp>
          <p:nvSpPr>
            <p:cNvPr id="98" name="Rectangle 6">
              <a:extLst>
                <a:ext uri="{FF2B5EF4-FFF2-40B4-BE49-F238E27FC236}">
                  <a16:creationId xmlns:a16="http://schemas.microsoft.com/office/drawing/2014/main" id="{7EBDDDB6-D9B3-2040-B6A0-254429AC73ED}"/>
                </a:ext>
              </a:extLst>
            </p:cNvPr>
            <p:cNvSpPr>
              <a:spLocks noChangeArrowheads="1"/>
            </p:cNvSpPr>
            <p:nvPr/>
          </p:nvSpPr>
          <p:spPr bwMode="auto">
            <a:xfrm>
              <a:off x="192" y="1200"/>
              <a:ext cx="1872" cy="12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GB" sz="2100" dirty="0">
                  <a:latin typeface="+mj-lt"/>
                  <a:ea typeface="ＭＳ Ｐゴシック" charset="0"/>
                </a:rPr>
                <a:t>&gt;Seq1</a:t>
              </a:r>
            </a:p>
            <a:p>
              <a:pPr>
                <a:defRPr/>
              </a:pPr>
              <a:r>
                <a:rPr lang="en-GB" sz="2100" dirty="0">
                  <a:latin typeface="+mj-lt"/>
                  <a:ea typeface="ＭＳ Ｐゴシック" charset="0"/>
                </a:rPr>
                <a:t>THEFATCAT</a:t>
              </a:r>
            </a:p>
            <a:p>
              <a:pPr>
                <a:defRPr/>
              </a:pPr>
              <a:r>
                <a:rPr lang="en-GB" sz="2100" dirty="0">
                  <a:latin typeface="+mj-lt"/>
                  <a:ea typeface="ＭＳ Ｐゴシック" charset="0"/>
                </a:rPr>
                <a:t>&gt;Seq2</a:t>
              </a:r>
            </a:p>
            <a:p>
              <a:pPr>
                <a:defRPr/>
              </a:pPr>
              <a:r>
                <a:rPr lang="en-GB" sz="2100" dirty="0">
                  <a:latin typeface="+mj-lt"/>
                  <a:ea typeface="ＭＳ Ｐゴシック" charset="0"/>
                </a:rPr>
                <a:t>THELASTCAT</a:t>
              </a:r>
            </a:p>
          </p:txBody>
        </p:sp>
        <p:sp>
          <p:nvSpPr>
            <p:cNvPr id="99" name="Text Box 8">
              <a:extLst>
                <a:ext uri="{FF2B5EF4-FFF2-40B4-BE49-F238E27FC236}">
                  <a16:creationId xmlns:a16="http://schemas.microsoft.com/office/drawing/2014/main" id="{2052E360-F1C2-D049-946F-2CF9D56970BF}"/>
                </a:ext>
              </a:extLst>
            </p:cNvPr>
            <p:cNvSpPr txBox="1">
              <a:spLocks noChangeArrowheads="1"/>
            </p:cNvSpPr>
            <p:nvPr/>
          </p:nvSpPr>
          <p:spPr bwMode="auto">
            <a:xfrm>
              <a:off x="518" y="1467"/>
              <a:ext cx="129" cy="2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GB" sz="1350">
                <a:ea typeface="ＭＳ Ｐゴシック" charset="0"/>
              </a:endParaRPr>
            </a:p>
          </p:txBody>
        </p:sp>
      </p:grpSp>
      <p:grpSp>
        <p:nvGrpSpPr>
          <p:cNvPr id="100" name="Group 123">
            <a:extLst>
              <a:ext uri="{FF2B5EF4-FFF2-40B4-BE49-F238E27FC236}">
                <a16:creationId xmlns:a16="http://schemas.microsoft.com/office/drawing/2014/main" id="{4EC49395-53E4-7C4B-A6BB-7AEA17474769}"/>
              </a:ext>
            </a:extLst>
          </p:cNvPr>
          <p:cNvGrpSpPr>
            <a:grpSpLocks/>
          </p:cNvGrpSpPr>
          <p:nvPr/>
        </p:nvGrpSpPr>
        <p:grpSpPr bwMode="auto">
          <a:xfrm>
            <a:off x="4950109" y="3401369"/>
            <a:ext cx="2407444" cy="266700"/>
            <a:chOff x="2928" y="1968"/>
            <a:chExt cx="3456" cy="384"/>
          </a:xfrm>
        </p:grpSpPr>
        <p:sp>
          <p:nvSpPr>
            <p:cNvPr id="101" name="Rectangle 10">
              <a:extLst>
                <a:ext uri="{FF2B5EF4-FFF2-40B4-BE49-F238E27FC236}">
                  <a16:creationId xmlns:a16="http://schemas.microsoft.com/office/drawing/2014/main" id="{40011495-80A2-BB4D-993D-2D81D34DE740}"/>
                </a:ext>
              </a:extLst>
            </p:cNvPr>
            <p:cNvSpPr>
              <a:spLocks noChangeArrowheads="1"/>
            </p:cNvSpPr>
            <p:nvPr/>
          </p:nvSpPr>
          <p:spPr bwMode="auto">
            <a:xfrm>
              <a:off x="2928" y="1968"/>
              <a:ext cx="385"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T</a:t>
              </a:r>
              <a:endParaRPr lang="en-US" sz="1350">
                <a:ea typeface="ＭＳ Ｐゴシック" charset="0"/>
              </a:endParaRPr>
            </a:p>
          </p:txBody>
        </p:sp>
        <p:sp>
          <p:nvSpPr>
            <p:cNvPr id="102" name="Rectangle 11">
              <a:extLst>
                <a:ext uri="{FF2B5EF4-FFF2-40B4-BE49-F238E27FC236}">
                  <a16:creationId xmlns:a16="http://schemas.microsoft.com/office/drawing/2014/main" id="{CD986CD0-09EB-9140-9479-D663D9A836DB}"/>
                </a:ext>
              </a:extLst>
            </p:cNvPr>
            <p:cNvSpPr>
              <a:spLocks noChangeArrowheads="1"/>
            </p:cNvSpPr>
            <p:nvPr/>
          </p:nvSpPr>
          <p:spPr bwMode="auto">
            <a:xfrm>
              <a:off x="3313" y="1968"/>
              <a:ext cx="383"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H</a:t>
              </a:r>
              <a:endParaRPr lang="en-US" sz="1350">
                <a:ea typeface="ＭＳ Ｐゴシック" charset="0"/>
              </a:endParaRPr>
            </a:p>
          </p:txBody>
        </p:sp>
        <p:sp>
          <p:nvSpPr>
            <p:cNvPr id="103" name="Rectangle 12">
              <a:extLst>
                <a:ext uri="{FF2B5EF4-FFF2-40B4-BE49-F238E27FC236}">
                  <a16:creationId xmlns:a16="http://schemas.microsoft.com/office/drawing/2014/main" id="{75CE814B-33D9-1845-8C0A-15C3FB70D106}"/>
                </a:ext>
              </a:extLst>
            </p:cNvPr>
            <p:cNvSpPr>
              <a:spLocks noChangeArrowheads="1"/>
            </p:cNvSpPr>
            <p:nvPr/>
          </p:nvSpPr>
          <p:spPr bwMode="auto">
            <a:xfrm>
              <a:off x="3695" y="1968"/>
              <a:ext cx="385"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E</a:t>
              </a:r>
              <a:endParaRPr lang="en-US" sz="1350">
                <a:ea typeface="ＭＳ Ｐゴシック" charset="0"/>
              </a:endParaRPr>
            </a:p>
          </p:txBody>
        </p:sp>
        <p:sp>
          <p:nvSpPr>
            <p:cNvPr id="104" name="Rectangle 13">
              <a:extLst>
                <a:ext uri="{FF2B5EF4-FFF2-40B4-BE49-F238E27FC236}">
                  <a16:creationId xmlns:a16="http://schemas.microsoft.com/office/drawing/2014/main" id="{F876D5FD-7960-BE4F-BA5B-4C8AF250BFA4}"/>
                </a:ext>
              </a:extLst>
            </p:cNvPr>
            <p:cNvSpPr>
              <a:spLocks noChangeArrowheads="1"/>
            </p:cNvSpPr>
            <p:nvPr/>
          </p:nvSpPr>
          <p:spPr bwMode="auto">
            <a:xfrm>
              <a:off x="4080" y="1968"/>
              <a:ext cx="385"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F</a:t>
              </a:r>
              <a:endParaRPr lang="en-US" sz="1350">
                <a:ea typeface="ＭＳ Ｐゴシック" charset="0"/>
              </a:endParaRPr>
            </a:p>
          </p:txBody>
        </p:sp>
        <p:sp>
          <p:nvSpPr>
            <p:cNvPr id="105" name="Rectangle 14">
              <a:extLst>
                <a:ext uri="{FF2B5EF4-FFF2-40B4-BE49-F238E27FC236}">
                  <a16:creationId xmlns:a16="http://schemas.microsoft.com/office/drawing/2014/main" id="{5F83C99F-51D9-2A46-AE9A-28975F9765C3}"/>
                </a:ext>
              </a:extLst>
            </p:cNvPr>
            <p:cNvSpPr>
              <a:spLocks noChangeArrowheads="1"/>
            </p:cNvSpPr>
            <p:nvPr/>
          </p:nvSpPr>
          <p:spPr bwMode="auto">
            <a:xfrm>
              <a:off x="4465" y="1968"/>
              <a:ext cx="383"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A</a:t>
              </a:r>
              <a:endParaRPr lang="en-US" sz="1350">
                <a:ea typeface="ＭＳ Ｐゴシック" charset="0"/>
              </a:endParaRPr>
            </a:p>
          </p:txBody>
        </p:sp>
        <p:sp>
          <p:nvSpPr>
            <p:cNvPr id="106" name="Rectangle 15">
              <a:extLst>
                <a:ext uri="{FF2B5EF4-FFF2-40B4-BE49-F238E27FC236}">
                  <a16:creationId xmlns:a16="http://schemas.microsoft.com/office/drawing/2014/main" id="{08ABC170-B972-254A-B019-B3441B160322}"/>
                </a:ext>
              </a:extLst>
            </p:cNvPr>
            <p:cNvSpPr>
              <a:spLocks noChangeArrowheads="1"/>
            </p:cNvSpPr>
            <p:nvPr/>
          </p:nvSpPr>
          <p:spPr bwMode="auto">
            <a:xfrm>
              <a:off x="4847" y="1968"/>
              <a:ext cx="385"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T</a:t>
              </a:r>
              <a:endParaRPr lang="en-US" sz="1350">
                <a:ea typeface="ＭＳ Ｐゴシック" charset="0"/>
              </a:endParaRPr>
            </a:p>
          </p:txBody>
        </p:sp>
        <p:sp>
          <p:nvSpPr>
            <p:cNvPr id="107" name="Rectangle 16">
              <a:extLst>
                <a:ext uri="{FF2B5EF4-FFF2-40B4-BE49-F238E27FC236}">
                  <a16:creationId xmlns:a16="http://schemas.microsoft.com/office/drawing/2014/main" id="{C102E3B2-A9F6-5F4D-847C-538855D2F4AD}"/>
                </a:ext>
              </a:extLst>
            </p:cNvPr>
            <p:cNvSpPr>
              <a:spLocks noChangeArrowheads="1"/>
            </p:cNvSpPr>
            <p:nvPr/>
          </p:nvSpPr>
          <p:spPr bwMode="auto">
            <a:xfrm>
              <a:off x="5232" y="1968"/>
              <a:ext cx="385"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C</a:t>
              </a:r>
              <a:endParaRPr lang="en-US" sz="1350">
                <a:ea typeface="ＭＳ Ｐゴシック" charset="0"/>
              </a:endParaRPr>
            </a:p>
          </p:txBody>
        </p:sp>
        <p:sp>
          <p:nvSpPr>
            <p:cNvPr id="108" name="Rectangle 17">
              <a:extLst>
                <a:ext uri="{FF2B5EF4-FFF2-40B4-BE49-F238E27FC236}">
                  <a16:creationId xmlns:a16="http://schemas.microsoft.com/office/drawing/2014/main" id="{3EAD471E-282C-694A-9452-28D6A669AA3D}"/>
                </a:ext>
              </a:extLst>
            </p:cNvPr>
            <p:cNvSpPr>
              <a:spLocks noChangeArrowheads="1"/>
            </p:cNvSpPr>
            <p:nvPr/>
          </p:nvSpPr>
          <p:spPr bwMode="auto">
            <a:xfrm>
              <a:off x="5617" y="1968"/>
              <a:ext cx="383"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A</a:t>
              </a:r>
              <a:endParaRPr lang="en-US" sz="1350">
                <a:ea typeface="ＭＳ Ｐゴシック" charset="0"/>
              </a:endParaRPr>
            </a:p>
          </p:txBody>
        </p:sp>
        <p:sp>
          <p:nvSpPr>
            <p:cNvPr id="109" name="Rectangle 18">
              <a:extLst>
                <a:ext uri="{FF2B5EF4-FFF2-40B4-BE49-F238E27FC236}">
                  <a16:creationId xmlns:a16="http://schemas.microsoft.com/office/drawing/2014/main" id="{780CB54B-1A53-6142-A7F1-97F138BF9A2F}"/>
                </a:ext>
              </a:extLst>
            </p:cNvPr>
            <p:cNvSpPr>
              <a:spLocks noChangeArrowheads="1"/>
            </p:cNvSpPr>
            <p:nvPr/>
          </p:nvSpPr>
          <p:spPr bwMode="auto">
            <a:xfrm>
              <a:off x="5999" y="1968"/>
              <a:ext cx="385"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T</a:t>
              </a:r>
              <a:endParaRPr lang="en-US" sz="1350">
                <a:ea typeface="ＭＳ Ｐゴシック" charset="0"/>
              </a:endParaRPr>
            </a:p>
          </p:txBody>
        </p:sp>
      </p:grpSp>
      <p:grpSp>
        <p:nvGrpSpPr>
          <p:cNvPr id="110" name="Group 122">
            <a:extLst>
              <a:ext uri="{FF2B5EF4-FFF2-40B4-BE49-F238E27FC236}">
                <a16:creationId xmlns:a16="http://schemas.microsoft.com/office/drawing/2014/main" id="{FD7D55CE-2347-E041-9B58-1EE0A098AA5C}"/>
              </a:ext>
            </a:extLst>
          </p:cNvPr>
          <p:cNvGrpSpPr>
            <a:grpSpLocks/>
          </p:cNvGrpSpPr>
          <p:nvPr/>
        </p:nvGrpSpPr>
        <p:grpSpPr bwMode="auto">
          <a:xfrm>
            <a:off x="4682217" y="3668069"/>
            <a:ext cx="267891" cy="2675334"/>
            <a:chOff x="2544" y="2352"/>
            <a:chExt cx="384" cy="3840"/>
          </a:xfrm>
        </p:grpSpPr>
        <p:sp>
          <p:nvSpPr>
            <p:cNvPr id="111" name="Rectangle 19">
              <a:extLst>
                <a:ext uri="{FF2B5EF4-FFF2-40B4-BE49-F238E27FC236}">
                  <a16:creationId xmlns:a16="http://schemas.microsoft.com/office/drawing/2014/main" id="{CE630232-9E30-4140-8D40-2BA8161B6EB4}"/>
                </a:ext>
              </a:extLst>
            </p:cNvPr>
            <p:cNvSpPr>
              <a:spLocks noChangeArrowheads="1"/>
            </p:cNvSpPr>
            <p:nvPr/>
          </p:nvSpPr>
          <p:spPr bwMode="auto">
            <a:xfrm>
              <a:off x="2544" y="2352"/>
              <a:ext cx="384" cy="3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T</a:t>
              </a:r>
              <a:endParaRPr lang="en-US" sz="1350">
                <a:ea typeface="ＭＳ Ｐゴシック" charset="0"/>
              </a:endParaRPr>
            </a:p>
          </p:txBody>
        </p:sp>
        <p:sp>
          <p:nvSpPr>
            <p:cNvPr id="112" name="Rectangle 29">
              <a:extLst>
                <a:ext uri="{FF2B5EF4-FFF2-40B4-BE49-F238E27FC236}">
                  <a16:creationId xmlns:a16="http://schemas.microsoft.com/office/drawing/2014/main" id="{18114880-028D-8848-B11C-7FF8DAB0B969}"/>
                </a:ext>
              </a:extLst>
            </p:cNvPr>
            <p:cNvSpPr>
              <a:spLocks noChangeArrowheads="1"/>
            </p:cNvSpPr>
            <p:nvPr/>
          </p:nvSpPr>
          <p:spPr bwMode="auto">
            <a:xfrm>
              <a:off x="2544" y="2737"/>
              <a:ext cx="384" cy="3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H</a:t>
              </a:r>
              <a:endParaRPr lang="en-US" sz="1350">
                <a:ea typeface="ＭＳ Ｐゴシック" charset="0"/>
              </a:endParaRPr>
            </a:p>
          </p:txBody>
        </p:sp>
        <p:sp>
          <p:nvSpPr>
            <p:cNvPr id="113" name="Rectangle 39">
              <a:extLst>
                <a:ext uri="{FF2B5EF4-FFF2-40B4-BE49-F238E27FC236}">
                  <a16:creationId xmlns:a16="http://schemas.microsoft.com/office/drawing/2014/main" id="{FFCFE0E4-4593-2840-8B22-D198934A4E09}"/>
                </a:ext>
              </a:extLst>
            </p:cNvPr>
            <p:cNvSpPr>
              <a:spLocks noChangeArrowheads="1"/>
            </p:cNvSpPr>
            <p:nvPr/>
          </p:nvSpPr>
          <p:spPr bwMode="auto">
            <a:xfrm>
              <a:off x="2544" y="3119"/>
              <a:ext cx="384" cy="3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E</a:t>
              </a:r>
              <a:endParaRPr lang="en-US" sz="1350">
                <a:ea typeface="ＭＳ Ｐゴシック" charset="0"/>
              </a:endParaRPr>
            </a:p>
          </p:txBody>
        </p:sp>
        <p:sp>
          <p:nvSpPr>
            <p:cNvPr id="114" name="Rectangle 49">
              <a:extLst>
                <a:ext uri="{FF2B5EF4-FFF2-40B4-BE49-F238E27FC236}">
                  <a16:creationId xmlns:a16="http://schemas.microsoft.com/office/drawing/2014/main" id="{6DE17438-1348-C04D-9E5E-2FC51C22F09C}"/>
                </a:ext>
              </a:extLst>
            </p:cNvPr>
            <p:cNvSpPr>
              <a:spLocks noChangeArrowheads="1"/>
            </p:cNvSpPr>
            <p:nvPr/>
          </p:nvSpPr>
          <p:spPr bwMode="auto">
            <a:xfrm>
              <a:off x="2544" y="3504"/>
              <a:ext cx="384" cy="3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F</a:t>
              </a:r>
              <a:endParaRPr lang="en-US" sz="1350">
                <a:ea typeface="ＭＳ Ｐゴシック" charset="0"/>
              </a:endParaRPr>
            </a:p>
          </p:txBody>
        </p:sp>
        <p:sp>
          <p:nvSpPr>
            <p:cNvPr id="115" name="Rectangle 59">
              <a:extLst>
                <a:ext uri="{FF2B5EF4-FFF2-40B4-BE49-F238E27FC236}">
                  <a16:creationId xmlns:a16="http://schemas.microsoft.com/office/drawing/2014/main" id="{E048CE51-0389-BC4E-A9E9-1EB5073184BC}"/>
                </a:ext>
              </a:extLst>
            </p:cNvPr>
            <p:cNvSpPr>
              <a:spLocks noChangeArrowheads="1"/>
            </p:cNvSpPr>
            <p:nvPr/>
          </p:nvSpPr>
          <p:spPr bwMode="auto">
            <a:xfrm>
              <a:off x="2544" y="3888"/>
              <a:ext cx="384" cy="3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A</a:t>
              </a:r>
              <a:endParaRPr lang="en-US" sz="1350">
                <a:ea typeface="ＭＳ Ｐゴシック" charset="0"/>
              </a:endParaRPr>
            </a:p>
          </p:txBody>
        </p:sp>
        <p:sp>
          <p:nvSpPr>
            <p:cNvPr id="116" name="Rectangle 69">
              <a:extLst>
                <a:ext uri="{FF2B5EF4-FFF2-40B4-BE49-F238E27FC236}">
                  <a16:creationId xmlns:a16="http://schemas.microsoft.com/office/drawing/2014/main" id="{B02CE96C-005D-154A-8E94-69E758962746}"/>
                </a:ext>
              </a:extLst>
            </p:cNvPr>
            <p:cNvSpPr>
              <a:spLocks noChangeArrowheads="1"/>
            </p:cNvSpPr>
            <p:nvPr/>
          </p:nvSpPr>
          <p:spPr bwMode="auto">
            <a:xfrm>
              <a:off x="2544" y="4273"/>
              <a:ext cx="384" cy="3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S</a:t>
              </a:r>
              <a:endParaRPr lang="en-US" sz="1350">
                <a:ea typeface="ＭＳ Ｐゴシック" charset="0"/>
              </a:endParaRPr>
            </a:p>
          </p:txBody>
        </p:sp>
        <p:sp>
          <p:nvSpPr>
            <p:cNvPr id="117" name="Rectangle 79">
              <a:extLst>
                <a:ext uri="{FF2B5EF4-FFF2-40B4-BE49-F238E27FC236}">
                  <a16:creationId xmlns:a16="http://schemas.microsoft.com/office/drawing/2014/main" id="{60306EA3-D9DE-B849-9683-5BE2097396B4}"/>
                </a:ext>
              </a:extLst>
            </p:cNvPr>
            <p:cNvSpPr>
              <a:spLocks noChangeArrowheads="1"/>
            </p:cNvSpPr>
            <p:nvPr/>
          </p:nvSpPr>
          <p:spPr bwMode="auto">
            <a:xfrm>
              <a:off x="2544" y="4656"/>
              <a:ext cx="384" cy="3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T</a:t>
              </a:r>
              <a:endParaRPr lang="en-US" sz="1350">
                <a:ea typeface="ＭＳ Ｐゴシック" charset="0"/>
              </a:endParaRPr>
            </a:p>
          </p:txBody>
        </p:sp>
        <p:sp>
          <p:nvSpPr>
            <p:cNvPr id="118" name="Rectangle 89">
              <a:extLst>
                <a:ext uri="{FF2B5EF4-FFF2-40B4-BE49-F238E27FC236}">
                  <a16:creationId xmlns:a16="http://schemas.microsoft.com/office/drawing/2014/main" id="{5FC35CA4-19D7-F749-A111-6312E5D5ED0B}"/>
                </a:ext>
              </a:extLst>
            </p:cNvPr>
            <p:cNvSpPr>
              <a:spLocks noChangeArrowheads="1"/>
            </p:cNvSpPr>
            <p:nvPr/>
          </p:nvSpPr>
          <p:spPr bwMode="auto">
            <a:xfrm>
              <a:off x="2544" y="5040"/>
              <a:ext cx="384" cy="3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C</a:t>
              </a:r>
              <a:endParaRPr lang="en-US" sz="1350">
                <a:ea typeface="ＭＳ Ｐゴシック" charset="0"/>
              </a:endParaRPr>
            </a:p>
          </p:txBody>
        </p:sp>
        <p:sp>
          <p:nvSpPr>
            <p:cNvPr id="119" name="Rectangle 99">
              <a:extLst>
                <a:ext uri="{FF2B5EF4-FFF2-40B4-BE49-F238E27FC236}">
                  <a16:creationId xmlns:a16="http://schemas.microsoft.com/office/drawing/2014/main" id="{C5170D4E-F109-6349-95D4-24974681434D}"/>
                </a:ext>
              </a:extLst>
            </p:cNvPr>
            <p:cNvSpPr>
              <a:spLocks noChangeArrowheads="1"/>
            </p:cNvSpPr>
            <p:nvPr/>
          </p:nvSpPr>
          <p:spPr bwMode="auto">
            <a:xfrm>
              <a:off x="2544" y="5425"/>
              <a:ext cx="384" cy="38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A</a:t>
              </a:r>
              <a:endParaRPr lang="en-US" sz="1350">
                <a:ea typeface="ＭＳ Ｐゴシック" charset="0"/>
              </a:endParaRPr>
            </a:p>
          </p:txBody>
        </p:sp>
        <p:sp>
          <p:nvSpPr>
            <p:cNvPr id="120" name="Rectangle 109">
              <a:extLst>
                <a:ext uri="{FF2B5EF4-FFF2-40B4-BE49-F238E27FC236}">
                  <a16:creationId xmlns:a16="http://schemas.microsoft.com/office/drawing/2014/main" id="{0EE53ED0-0B35-B047-88D3-28C6F3E78FB3}"/>
                </a:ext>
              </a:extLst>
            </p:cNvPr>
            <p:cNvSpPr>
              <a:spLocks noChangeArrowheads="1"/>
            </p:cNvSpPr>
            <p:nvPr/>
          </p:nvSpPr>
          <p:spPr bwMode="auto">
            <a:xfrm>
              <a:off x="2544" y="5807"/>
              <a:ext cx="384" cy="3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fr-FR" sz="1350">
                  <a:ea typeface="ＭＳ Ｐゴシック" charset="0"/>
                </a:rPr>
                <a:t>T</a:t>
              </a:r>
              <a:endParaRPr lang="en-US" sz="1350">
                <a:ea typeface="ＭＳ Ｐゴシック" charset="0"/>
              </a:endParaRPr>
            </a:p>
          </p:txBody>
        </p:sp>
      </p:grpSp>
      <p:grpSp>
        <p:nvGrpSpPr>
          <p:cNvPr id="121" name="Group 189">
            <a:extLst>
              <a:ext uri="{FF2B5EF4-FFF2-40B4-BE49-F238E27FC236}">
                <a16:creationId xmlns:a16="http://schemas.microsoft.com/office/drawing/2014/main" id="{4DB4C656-F137-5C49-BA66-E42A130AD045}"/>
              </a:ext>
            </a:extLst>
          </p:cNvPr>
          <p:cNvGrpSpPr>
            <a:grpSpLocks/>
          </p:cNvGrpSpPr>
          <p:nvPr/>
        </p:nvGrpSpPr>
        <p:grpSpPr bwMode="auto">
          <a:xfrm>
            <a:off x="2910562" y="3200154"/>
            <a:ext cx="3644501" cy="2987278"/>
            <a:chOff x="1704" y="1200"/>
            <a:chExt cx="3061" cy="2509"/>
          </a:xfrm>
        </p:grpSpPr>
        <p:grpSp>
          <p:nvGrpSpPr>
            <p:cNvPr id="122" name="Group 186">
              <a:extLst>
                <a:ext uri="{FF2B5EF4-FFF2-40B4-BE49-F238E27FC236}">
                  <a16:creationId xmlns:a16="http://schemas.microsoft.com/office/drawing/2014/main" id="{75351E82-4A88-6F49-9E66-C9925C3E62A4}"/>
                </a:ext>
              </a:extLst>
            </p:cNvPr>
            <p:cNvGrpSpPr>
              <a:grpSpLocks/>
            </p:cNvGrpSpPr>
            <p:nvPr/>
          </p:nvGrpSpPr>
          <p:grpSpPr bwMode="auto">
            <a:xfrm>
              <a:off x="1704" y="1200"/>
              <a:ext cx="3061" cy="2509"/>
              <a:chOff x="1704" y="1200"/>
              <a:chExt cx="3061" cy="2509"/>
            </a:xfrm>
          </p:grpSpPr>
          <p:grpSp>
            <p:nvGrpSpPr>
              <p:cNvPr id="124" name="Group 185">
                <a:extLst>
                  <a:ext uri="{FF2B5EF4-FFF2-40B4-BE49-F238E27FC236}">
                    <a16:creationId xmlns:a16="http://schemas.microsoft.com/office/drawing/2014/main" id="{396D3027-556D-B54A-9573-F59E75CB962C}"/>
                  </a:ext>
                </a:extLst>
              </p:cNvPr>
              <p:cNvGrpSpPr>
                <a:grpSpLocks/>
              </p:cNvGrpSpPr>
              <p:nvPr/>
            </p:nvGrpSpPr>
            <p:grpSpPr bwMode="auto">
              <a:xfrm>
                <a:off x="2112" y="1200"/>
                <a:ext cx="2653" cy="1741"/>
                <a:chOff x="2112" y="1200"/>
                <a:chExt cx="2653" cy="1741"/>
              </a:xfrm>
            </p:grpSpPr>
            <p:sp>
              <p:nvSpPr>
                <p:cNvPr id="131" name="Rectangle 137">
                  <a:extLst>
                    <a:ext uri="{FF2B5EF4-FFF2-40B4-BE49-F238E27FC236}">
                      <a16:creationId xmlns:a16="http://schemas.microsoft.com/office/drawing/2014/main" id="{9A4A4FE2-335F-E943-96F9-1B0BFB88869D}"/>
                    </a:ext>
                  </a:extLst>
                </p:cNvPr>
                <p:cNvSpPr>
                  <a:spLocks noChangeArrowheads="1"/>
                </p:cNvSpPr>
                <p:nvPr/>
              </p:nvSpPr>
              <p:spPr bwMode="auto">
                <a:xfrm>
                  <a:off x="3192" y="2267"/>
                  <a:ext cx="225" cy="674"/>
                </a:xfrm>
                <a:prstGeom prst="rect">
                  <a:avLst/>
                </a:prstGeom>
                <a:noFill/>
                <a:ln w="571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grpSp>
              <p:nvGrpSpPr>
                <p:cNvPr id="132" name="Group 183">
                  <a:extLst>
                    <a:ext uri="{FF2B5EF4-FFF2-40B4-BE49-F238E27FC236}">
                      <a16:creationId xmlns:a16="http://schemas.microsoft.com/office/drawing/2014/main" id="{4BF8DC4E-37AF-1C49-8D8A-97788278E999}"/>
                    </a:ext>
                  </a:extLst>
                </p:cNvPr>
                <p:cNvGrpSpPr>
                  <a:grpSpLocks/>
                </p:cNvGrpSpPr>
                <p:nvPr/>
              </p:nvGrpSpPr>
              <p:grpSpPr bwMode="auto">
                <a:xfrm>
                  <a:off x="2112" y="1200"/>
                  <a:ext cx="2653" cy="1713"/>
                  <a:chOff x="2112" y="1200"/>
                  <a:chExt cx="2653" cy="1713"/>
                </a:xfrm>
              </p:grpSpPr>
              <p:grpSp>
                <p:nvGrpSpPr>
                  <p:cNvPr id="133" name="Group 139">
                    <a:extLst>
                      <a:ext uri="{FF2B5EF4-FFF2-40B4-BE49-F238E27FC236}">
                        <a16:creationId xmlns:a16="http://schemas.microsoft.com/office/drawing/2014/main" id="{8B5FFC30-A81F-E04F-AE2D-6671F3280D03}"/>
                      </a:ext>
                    </a:extLst>
                  </p:cNvPr>
                  <p:cNvGrpSpPr>
                    <a:grpSpLocks/>
                  </p:cNvGrpSpPr>
                  <p:nvPr/>
                </p:nvGrpSpPr>
                <p:grpSpPr bwMode="auto">
                  <a:xfrm>
                    <a:off x="3024" y="1200"/>
                    <a:ext cx="1741" cy="1713"/>
                    <a:chOff x="2256" y="1680"/>
                    <a:chExt cx="2976" cy="2928"/>
                  </a:xfrm>
                </p:grpSpPr>
                <p:sp>
                  <p:nvSpPr>
                    <p:cNvPr id="135" name="AutoShape 125">
                      <a:extLst>
                        <a:ext uri="{FF2B5EF4-FFF2-40B4-BE49-F238E27FC236}">
                          <a16:creationId xmlns:a16="http://schemas.microsoft.com/office/drawing/2014/main" id="{B002D42F-B076-A840-AD0A-E104B53CDC3C}"/>
                        </a:ext>
                      </a:extLst>
                    </p:cNvPr>
                    <p:cNvSpPr>
                      <a:spLocks/>
                    </p:cNvSpPr>
                    <p:nvPr/>
                  </p:nvSpPr>
                  <p:spPr bwMode="auto">
                    <a:xfrm>
                      <a:off x="2256" y="3552"/>
                      <a:ext cx="239" cy="1056"/>
                    </a:xfrm>
                    <a:prstGeom prst="leftBrace">
                      <a:avLst>
                        <a:gd name="adj1" fmla="val 36667"/>
                        <a:gd name="adj2" fmla="val 50000"/>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36" name="AutoShape 126">
                      <a:extLst>
                        <a:ext uri="{FF2B5EF4-FFF2-40B4-BE49-F238E27FC236}">
                          <a16:creationId xmlns:a16="http://schemas.microsoft.com/office/drawing/2014/main" id="{C205A077-4B9D-024C-9DFE-9E1B759145D9}"/>
                        </a:ext>
                      </a:extLst>
                    </p:cNvPr>
                    <p:cNvSpPr>
                      <a:spLocks/>
                    </p:cNvSpPr>
                    <p:nvPr/>
                  </p:nvSpPr>
                  <p:spPr bwMode="auto">
                    <a:xfrm rot="-16200000">
                      <a:off x="4488" y="1271"/>
                      <a:ext cx="239" cy="1056"/>
                    </a:xfrm>
                    <a:prstGeom prst="leftBrace">
                      <a:avLst>
                        <a:gd name="adj1" fmla="val 36667"/>
                        <a:gd name="adj2" fmla="val 50000"/>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37" name="Line 127">
                      <a:extLst>
                        <a:ext uri="{FF2B5EF4-FFF2-40B4-BE49-F238E27FC236}">
                          <a16:creationId xmlns:a16="http://schemas.microsoft.com/office/drawing/2014/main" id="{32CBAB87-24DA-394A-A7E1-B14133415BAD}"/>
                        </a:ext>
                      </a:extLst>
                    </p:cNvPr>
                    <p:cNvSpPr>
                      <a:spLocks noChangeShapeType="1"/>
                    </p:cNvSpPr>
                    <p:nvPr/>
                  </p:nvSpPr>
                  <p:spPr bwMode="auto">
                    <a:xfrm>
                      <a:off x="2928" y="3695"/>
                      <a:ext cx="1391"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ea typeface="ＭＳ Ｐゴシック" charset="0"/>
                      </a:endParaRPr>
                    </a:p>
                  </p:txBody>
                </p:sp>
                <p:sp>
                  <p:nvSpPr>
                    <p:cNvPr id="138" name="Line 128">
                      <a:extLst>
                        <a:ext uri="{FF2B5EF4-FFF2-40B4-BE49-F238E27FC236}">
                          <a16:creationId xmlns:a16="http://schemas.microsoft.com/office/drawing/2014/main" id="{0C71E72F-2246-344A-BFA5-AF6F8C6E4B0B}"/>
                        </a:ext>
                      </a:extLst>
                    </p:cNvPr>
                    <p:cNvSpPr>
                      <a:spLocks noChangeShapeType="1"/>
                    </p:cNvSpPr>
                    <p:nvPr/>
                  </p:nvSpPr>
                  <p:spPr bwMode="auto">
                    <a:xfrm>
                      <a:off x="4295" y="2400"/>
                      <a:ext cx="0" cy="1393"/>
                    </a:xfrm>
                    <a:prstGeom prst="line">
                      <a:avLst/>
                    </a:prstGeom>
                    <a:noFill/>
                    <a:ln w="762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ea typeface="ＭＳ Ｐゴシック" charset="0"/>
                      </a:endParaRPr>
                    </a:p>
                  </p:txBody>
                </p:sp>
                <p:sp>
                  <p:nvSpPr>
                    <p:cNvPr id="139" name="Line 130">
                      <a:extLst>
                        <a:ext uri="{FF2B5EF4-FFF2-40B4-BE49-F238E27FC236}">
                          <a16:creationId xmlns:a16="http://schemas.microsoft.com/office/drawing/2014/main" id="{5741724C-0E5B-224E-AB31-01176A3C44E4}"/>
                        </a:ext>
                      </a:extLst>
                    </p:cNvPr>
                    <p:cNvSpPr>
                      <a:spLocks noChangeShapeType="1"/>
                    </p:cNvSpPr>
                    <p:nvPr/>
                  </p:nvSpPr>
                  <p:spPr bwMode="auto">
                    <a:xfrm>
                      <a:off x="2928" y="4080"/>
                      <a:ext cx="1728"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ea typeface="ＭＳ Ｐゴシック" charset="0"/>
                      </a:endParaRPr>
                    </a:p>
                  </p:txBody>
                </p:sp>
                <p:sp>
                  <p:nvSpPr>
                    <p:cNvPr id="140" name="Line 131">
                      <a:extLst>
                        <a:ext uri="{FF2B5EF4-FFF2-40B4-BE49-F238E27FC236}">
                          <a16:creationId xmlns:a16="http://schemas.microsoft.com/office/drawing/2014/main" id="{87827271-77DB-AA47-B32E-0C91D6CAF8AC}"/>
                        </a:ext>
                      </a:extLst>
                    </p:cNvPr>
                    <p:cNvSpPr>
                      <a:spLocks noChangeShapeType="1"/>
                    </p:cNvSpPr>
                    <p:nvPr/>
                  </p:nvSpPr>
                  <p:spPr bwMode="auto">
                    <a:xfrm>
                      <a:off x="2928" y="4464"/>
                      <a:ext cx="2161" cy="0"/>
                    </a:xfrm>
                    <a:prstGeom prst="line">
                      <a:avLst/>
                    </a:prstGeom>
                    <a:noFill/>
                    <a:ln w="762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ea typeface="ＭＳ Ｐゴシック" charset="0"/>
                      </a:endParaRPr>
                    </a:p>
                  </p:txBody>
                </p:sp>
                <p:sp>
                  <p:nvSpPr>
                    <p:cNvPr id="141" name="Line 132">
                      <a:extLst>
                        <a:ext uri="{FF2B5EF4-FFF2-40B4-BE49-F238E27FC236}">
                          <a16:creationId xmlns:a16="http://schemas.microsoft.com/office/drawing/2014/main" id="{CBD4DD36-F254-6742-9D14-6D93D5615183}"/>
                        </a:ext>
                      </a:extLst>
                    </p:cNvPr>
                    <p:cNvSpPr>
                      <a:spLocks noChangeShapeType="1"/>
                    </p:cNvSpPr>
                    <p:nvPr/>
                  </p:nvSpPr>
                  <p:spPr bwMode="auto">
                    <a:xfrm>
                      <a:off x="5041" y="2352"/>
                      <a:ext cx="0" cy="2256"/>
                    </a:xfrm>
                    <a:prstGeom prst="line">
                      <a:avLst/>
                    </a:prstGeom>
                    <a:noFill/>
                    <a:ln w="762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ea typeface="ＭＳ Ｐゴシック" charset="0"/>
                      </a:endParaRPr>
                    </a:p>
                  </p:txBody>
                </p:sp>
                <p:sp>
                  <p:nvSpPr>
                    <p:cNvPr id="142" name="Oval 134">
                      <a:extLst>
                        <a:ext uri="{FF2B5EF4-FFF2-40B4-BE49-F238E27FC236}">
                          <a16:creationId xmlns:a16="http://schemas.microsoft.com/office/drawing/2014/main" id="{B87E57CD-F7A6-BC42-A056-4FFC5C66ACD0}"/>
                        </a:ext>
                      </a:extLst>
                    </p:cNvPr>
                    <p:cNvSpPr>
                      <a:spLocks noChangeArrowheads="1"/>
                    </p:cNvSpPr>
                    <p:nvPr/>
                  </p:nvSpPr>
                  <p:spPr bwMode="auto">
                    <a:xfrm>
                      <a:off x="4128" y="3552"/>
                      <a:ext cx="289" cy="289"/>
                    </a:xfrm>
                    <a:prstGeom prst="ellipse">
                      <a:avLst/>
                    </a:prstGeom>
                    <a:solidFill>
                      <a:srgbClr val="99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43" name="Oval 135">
                      <a:extLst>
                        <a:ext uri="{FF2B5EF4-FFF2-40B4-BE49-F238E27FC236}">
                          <a16:creationId xmlns:a16="http://schemas.microsoft.com/office/drawing/2014/main" id="{4F556E8F-5E41-FB4D-A662-21D545445773}"/>
                        </a:ext>
                      </a:extLst>
                    </p:cNvPr>
                    <p:cNvSpPr>
                      <a:spLocks noChangeArrowheads="1"/>
                    </p:cNvSpPr>
                    <p:nvPr/>
                  </p:nvSpPr>
                  <p:spPr bwMode="auto">
                    <a:xfrm>
                      <a:off x="4512" y="3936"/>
                      <a:ext cx="287" cy="287"/>
                    </a:xfrm>
                    <a:prstGeom prst="ellipse">
                      <a:avLst/>
                    </a:prstGeom>
                    <a:solidFill>
                      <a:srgbClr val="99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44" name="Oval 136">
                      <a:extLst>
                        <a:ext uri="{FF2B5EF4-FFF2-40B4-BE49-F238E27FC236}">
                          <a16:creationId xmlns:a16="http://schemas.microsoft.com/office/drawing/2014/main" id="{70389D15-4CB2-434D-B846-2177D0487E1D}"/>
                        </a:ext>
                      </a:extLst>
                    </p:cNvPr>
                    <p:cNvSpPr>
                      <a:spLocks noChangeArrowheads="1"/>
                    </p:cNvSpPr>
                    <p:nvPr/>
                  </p:nvSpPr>
                  <p:spPr bwMode="auto">
                    <a:xfrm>
                      <a:off x="4895" y="4321"/>
                      <a:ext cx="289" cy="28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45" name="Rectangle 138">
                      <a:extLst>
                        <a:ext uri="{FF2B5EF4-FFF2-40B4-BE49-F238E27FC236}">
                          <a16:creationId xmlns:a16="http://schemas.microsoft.com/office/drawing/2014/main" id="{E66C15B5-1A9A-BF4F-B336-1EB51C173481}"/>
                        </a:ext>
                      </a:extLst>
                    </p:cNvPr>
                    <p:cNvSpPr>
                      <a:spLocks noChangeArrowheads="1"/>
                    </p:cNvSpPr>
                    <p:nvPr/>
                  </p:nvSpPr>
                  <p:spPr bwMode="auto">
                    <a:xfrm rot="-5400000">
                      <a:off x="4464" y="1583"/>
                      <a:ext cx="385" cy="1152"/>
                    </a:xfrm>
                    <a:prstGeom prst="rect">
                      <a:avLst/>
                    </a:prstGeom>
                    <a:noFill/>
                    <a:ln w="571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grpSp>
              <p:sp>
                <p:nvSpPr>
                  <p:cNvPr id="134" name="Rectangle 175">
                    <a:extLst>
                      <a:ext uri="{FF2B5EF4-FFF2-40B4-BE49-F238E27FC236}">
                        <a16:creationId xmlns:a16="http://schemas.microsoft.com/office/drawing/2014/main" id="{AE62232F-6EAB-1541-9289-A0CE03CC87EB}"/>
                      </a:ext>
                    </a:extLst>
                  </p:cNvPr>
                  <p:cNvSpPr>
                    <a:spLocks noChangeArrowheads="1"/>
                  </p:cNvSpPr>
                  <p:nvPr/>
                </p:nvSpPr>
                <p:spPr bwMode="auto">
                  <a:xfrm>
                    <a:off x="2112" y="2448"/>
                    <a:ext cx="913" cy="3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GB" sz="2100" dirty="0">
                        <a:latin typeface="+mj-lt"/>
                        <a:ea typeface="ＭＳ Ｐゴシック" charset="0"/>
                      </a:rPr>
                      <a:t>Window</a:t>
                    </a:r>
                    <a:endParaRPr lang="en-US" sz="2100" dirty="0">
                      <a:latin typeface="+mj-lt"/>
                      <a:ea typeface="ＭＳ Ｐゴシック" charset="0"/>
                    </a:endParaRPr>
                  </a:p>
                </p:txBody>
              </p:sp>
            </p:grpSp>
          </p:grpSp>
          <p:grpSp>
            <p:nvGrpSpPr>
              <p:cNvPr id="125" name="Group 184">
                <a:extLst>
                  <a:ext uri="{FF2B5EF4-FFF2-40B4-BE49-F238E27FC236}">
                    <a16:creationId xmlns:a16="http://schemas.microsoft.com/office/drawing/2014/main" id="{0120D13D-7E7A-5845-A4A8-A2CFB54894BF}"/>
                  </a:ext>
                </a:extLst>
              </p:cNvPr>
              <p:cNvGrpSpPr>
                <a:grpSpLocks/>
              </p:cNvGrpSpPr>
              <p:nvPr/>
            </p:nvGrpSpPr>
            <p:grpSpPr bwMode="auto">
              <a:xfrm>
                <a:off x="1704" y="2448"/>
                <a:ext cx="2856" cy="1261"/>
                <a:chOff x="1704" y="2448"/>
                <a:chExt cx="2856" cy="1261"/>
              </a:xfrm>
            </p:grpSpPr>
            <p:sp>
              <p:nvSpPr>
                <p:cNvPr id="126" name="Rectangle 176">
                  <a:extLst>
                    <a:ext uri="{FF2B5EF4-FFF2-40B4-BE49-F238E27FC236}">
                      <a16:creationId xmlns:a16="http://schemas.microsoft.com/office/drawing/2014/main" id="{F7102DD8-5975-614F-81E4-AA8A702E0AF8}"/>
                    </a:ext>
                  </a:extLst>
                </p:cNvPr>
                <p:cNvSpPr>
                  <a:spLocks noChangeArrowheads="1"/>
                </p:cNvSpPr>
                <p:nvPr/>
              </p:nvSpPr>
              <p:spPr bwMode="auto">
                <a:xfrm>
                  <a:off x="1704" y="3360"/>
                  <a:ext cx="1107" cy="3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GB" sz="2100" dirty="0">
                      <a:latin typeface="+mj-lt"/>
                      <a:ea typeface="ＭＳ Ｐゴシック" charset="0"/>
                    </a:rPr>
                    <a:t>Stringency</a:t>
                  </a:r>
                  <a:endParaRPr lang="en-US" sz="2100" dirty="0">
                    <a:latin typeface="+mj-lt"/>
                    <a:ea typeface="ＭＳ Ｐゴシック" charset="0"/>
                  </a:endParaRPr>
                </a:p>
              </p:txBody>
            </p:sp>
            <p:grpSp>
              <p:nvGrpSpPr>
                <p:cNvPr id="127" name="Group 181">
                  <a:extLst>
                    <a:ext uri="{FF2B5EF4-FFF2-40B4-BE49-F238E27FC236}">
                      <a16:creationId xmlns:a16="http://schemas.microsoft.com/office/drawing/2014/main" id="{9EBC5BCF-0CDA-BE49-999C-D332260F4296}"/>
                    </a:ext>
                  </a:extLst>
                </p:cNvPr>
                <p:cNvGrpSpPr>
                  <a:grpSpLocks/>
                </p:cNvGrpSpPr>
                <p:nvPr/>
              </p:nvGrpSpPr>
              <p:grpSpPr bwMode="auto">
                <a:xfrm>
                  <a:off x="2928" y="2448"/>
                  <a:ext cx="1632" cy="1056"/>
                  <a:chOff x="2928" y="2448"/>
                  <a:chExt cx="1632" cy="1056"/>
                </a:xfrm>
              </p:grpSpPr>
              <p:sp>
                <p:nvSpPr>
                  <p:cNvPr id="128" name="Line 178">
                    <a:extLst>
                      <a:ext uri="{FF2B5EF4-FFF2-40B4-BE49-F238E27FC236}">
                        <a16:creationId xmlns:a16="http://schemas.microsoft.com/office/drawing/2014/main" id="{B7344796-EA89-D44D-A3DF-6CE9FF9D374B}"/>
                      </a:ext>
                    </a:extLst>
                  </p:cNvPr>
                  <p:cNvSpPr>
                    <a:spLocks noChangeShapeType="1"/>
                  </p:cNvSpPr>
                  <p:nvPr/>
                </p:nvSpPr>
                <p:spPr bwMode="auto">
                  <a:xfrm flipV="1">
                    <a:off x="2928" y="2448"/>
                    <a:ext cx="1200" cy="10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ea typeface="ＭＳ Ｐゴシック" charset="0"/>
                    </a:endParaRPr>
                  </a:p>
                </p:txBody>
              </p:sp>
              <p:sp>
                <p:nvSpPr>
                  <p:cNvPr id="129" name="Line 179">
                    <a:extLst>
                      <a:ext uri="{FF2B5EF4-FFF2-40B4-BE49-F238E27FC236}">
                        <a16:creationId xmlns:a16="http://schemas.microsoft.com/office/drawing/2014/main" id="{AA7A204F-8853-704D-A116-8F79711DA007}"/>
                      </a:ext>
                    </a:extLst>
                  </p:cNvPr>
                  <p:cNvSpPr>
                    <a:spLocks noChangeShapeType="1"/>
                  </p:cNvSpPr>
                  <p:nvPr/>
                </p:nvSpPr>
                <p:spPr bwMode="auto">
                  <a:xfrm flipV="1">
                    <a:off x="2928" y="2736"/>
                    <a:ext cx="1344" cy="7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ea typeface="ＭＳ Ｐゴシック" charset="0"/>
                    </a:endParaRPr>
                  </a:p>
                </p:txBody>
              </p:sp>
              <p:sp>
                <p:nvSpPr>
                  <p:cNvPr id="130" name="Line 180">
                    <a:extLst>
                      <a:ext uri="{FF2B5EF4-FFF2-40B4-BE49-F238E27FC236}">
                        <a16:creationId xmlns:a16="http://schemas.microsoft.com/office/drawing/2014/main" id="{9A1E2BA0-D8DE-4C4D-9AC9-956AA32297A8}"/>
                      </a:ext>
                    </a:extLst>
                  </p:cNvPr>
                  <p:cNvSpPr>
                    <a:spLocks noChangeShapeType="1"/>
                  </p:cNvSpPr>
                  <p:nvPr/>
                </p:nvSpPr>
                <p:spPr bwMode="auto">
                  <a:xfrm flipV="1">
                    <a:off x="2928" y="2880"/>
                    <a:ext cx="1632"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ea typeface="ＭＳ Ｐゴシック" charset="0"/>
                    </a:endParaRPr>
                  </a:p>
                </p:txBody>
              </p:sp>
            </p:grpSp>
          </p:grpSp>
        </p:grpSp>
        <p:sp>
          <p:nvSpPr>
            <p:cNvPr id="123" name="Line 129">
              <a:extLst>
                <a:ext uri="{FF2B5EF4-FFF2-40B4-BE49-F238E27FC236}">
                  <a16:creationId xmlns:a16="http://schemas.microsoft.com/office/drawing/2014/main" id="{887171E2-A843-5E48-AB63-06F8E18937FD}"/>
                </a:ext>
              </a:extLst>
            </p:cNvPr>
            <p:cNvSpPr>
              <a:spLocks noChangeShapeType="1"/>
            </p:cNvSpPr>
            <p:nvPr/>
          </p:nvSpPr>
          <p:spPr bwMode="auto">
            <a:xfrm>
              <a:off x="4428" y="1593"/>
              <a:ext cx="0" cy="1011"/>
            </a:xfrm>
            <a:prstGeom prst="line">
              <a:avLst/>
            </a:prstGeom>
            <a:noFill/>
            <a:ln w="762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ea typeface="ＭＳ Ｐゴシック" charset="0"/>
              </a:endParaRPr>
            </a:p>
          </p:txBody>
        </p:sp>
      </p:grpSp>
      <p:grpSp>
        <p:nvGrpSpPr>
          <p:cNvPr id="146" name="Group 188">
            <a:extLst>
              <a:ext uri="{FF2B5EF4-FFF2-40B4-BE49-F238E27FC236}">
                <a16:creationId xmlns:a16="http://schemas.microsoft.com/office/drawing/2014/main" id="{D99712DA-C2E5-1C43-A6FF-D4697CE955ED}"/>
              </a:ext>
            </a:extLst>
          </p:cNvPr>
          <p:cNvGrpSpPr>
            <a:grpSpLocks/>
          </p:cNvGrpSpPr>
          <p:nvPr/>
        </p:nvGrpSpPr>
        <p:grpSpPr bwMode="auto">
          <a:xfrm>
            <a:off x="4996543" y="3701407"/>
            <a:ext cx="2340769" cy="2608659"/>
            <a:chOff x="3445" y="1621"/>
            <a:chExt cx="1966" cy="2191"/>
          </a:xfrm>
        </p:grpSpPr>
        <p:sp>
          <p:nvSpPr>
            <p:cNvPr id="147" name="Oval 140">
              <a:extLst>
                <a:ext uri="{FF2B5EF4-FFF2-40B4-BE49-F238E27FC236}">
                  <a16:creationId xmlns:a16="http://schemas.microsoft.com/office/drawing/2014/main" id="{B69CBC86-DE20-B14F-AD1F-20391D9DB4D2}"/>
                </a:ext>
              </a:extLst>
            </p:cNvPr>
            <p:cNvSpPr>
              <a:spLocks noChangeArrowheads="1"/>
            </p:cNvSpPr>
            <p:nvPr/>
          </p:nvSpPr>
          <p:spPr bwMode="auto">
            <a:xfrm>
              <a:off x="3445" y="1621"/>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48" name="Oval 141">
              <a:extLst>
                <a:ext uri="{FF2B5EF4-FFF2-40B4-BE49-F238E27FC236}">
                  <a16:creationId xmlns:a16="http://schemas.microsoft.com/office/drawing/2014/main" id="{439EDA6D-71E6-124F-B7F1-C0F1122765B3}"/>
                </a:ext>
              </a:extLst>
            </p:cNvPr>
            <p:cNvSpPr>
              <a:spLocks noChangeArrowheads="1"/>
            </p:cNvSpPr>
            <p:nvPr/>
          </p:nvSpPr>
          <p:spPr bwMode="auto">
            <a:xfrm>
              <a:off x="4568" y="1621"/>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49" name="Oval 144">
              <a:extLst>
                <a:ext uri="{FF2B5EF4-FFF2-40B4-BE49-F238E27FC236}">
                  <a16:creationId xmlns:a16="http://schemas.microsoft.com/office/drawing/2014/main" id="{3155F182-4F7F-F545-9FA9-C95AFF1B9B16}"/>
                </a:ext>
              </a:extLst>
            </p:cNvPr>
            <p:cNvSpPr>
              <a:spLocks noChangeArrowheads="1"/>
            </p:cNvSpPr>
            <p:nvPr/>
          </p:nvSpPr>
          <p:spPr bwMode="auto">
            <a:xfrm>
              <a:off x="5242" y="1621"/>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50" name="Oval 145">
              <a:extLst>
                <a:ext uri="{FF2B5EF4-FFF2-40B4-BE49-F238E27FC236}">
                  <a16:creationId xmlns:a16="http://schemas.microsoft.com/office/drawing/2014/main" id="{9AA7BAD3-FC65-8B45-8073-60569C07094C}"/>
                </a:ext>
              </a:extLst>
            </p:cNvPr>
            <p:cNvSpPr>
              <a:spLocks noChangeArrowheads="1"/>
            </p:cNvSpPr>
            <p:nvPr/>
          </p:nvSpPr>
          <p:spPr bwMode="auto">
            <a:xfrm>
              <a:off x="3670" y="1846"/>
              <a:ext cx="168" cy="168"/>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51" name="Oval 146">
              <a:extLst>
                <a:ext uri="{FF2B5EF4-FFF2-40B4-BE49-F238E27FC236}">
                  <a16:creationId xmlns:a16="http://schemas.microsoft.com/office/drawing/2014/main" id="{24D46981-C0A2-3F4E-AB2D-BFE70639638D}"/>
                </a:ext>
              </a:extLst>
            </p:cNvPr>
            <p:cNvSpPr>
              <a:spLocks noChangeArrowheads="1"/>
            </p:cNvSpPr>
            <p:nvPr/>
          </p:nvSpPr>
          <p:spPr bwMode="auto">
            <a:xfrm>
              <a:off x="3894" y="2070"/>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52" name="Oval 147">
              <a:extLst>
                <a:ext uri="{FF2B5EF4-FFF2-40B4-BE49-F238E27FC236}">
                  <a16:creationId xmlns:a16="http://schemas.microsoft.com/office/drawing/2014/main" id="{52D8949E-420E-9B4E-8E5A-4E0A913DC354}"/>
                </a:ext>
              </a:extLst>
            </p:cNvPr>
            <p:cNvSpPr>
              <a:spLocks noChangeArrowheads="1"/>
            </p:cNvSpPr>
            <p:nvPr/>
          </p:nvSpPr>
          <p:spPr bwMode="auto">
            <a:xfrm>
              <a:off x="4119" y="2295"/>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53" name="Oval 148">
              <a:extLst>
                <a:ext uri="{FF2B5EF4-FFF2-40B4-BE49-F238E27FC236}">
                  <a16:creationId xmlns:a16="http://schemas.microsoft.com/office/drawing/2014/main" id="{8B538110-325D-AC48-B054-FF2E74CCE144}"/>
                </a:ext>
              </a:extLst>
            </p:cNvPr>
            <p:cNvSpPr>
              <a:spLocks noChangeArrowheads="1"/>
            </p:cNvSpPr>
            <p:nvPr/>
          </p:nvSpPr>
          <p:spPr bwMode="auto">
            <a:xfrm>
              <a:off x="4344" y="2520"/>
              <a:ext cx="168" cy="168"/>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54" name="Oval 150">
              <a:extLst>
                <a:ext uri="{FF2B5EF4-FFF2-40B4-BE49-F238E27FC236}">
                  <a16:creationId xmlns:a16="http://schemas.microsoft.com/office/drawing/2014/main" id="{65F26D5E-845A-254F-B56B-A6EC4CD6801C}"/>
                </a:ext>
              </a:extLst>
            </p:cNvPr>
            <p:cNvSpPr>
              <a:spLocks noChangeArrowheads="1"/>
            </p:cNvSpPr>
            <p:nvPr/>
          </p:nvSpPr>
          <p:spPr bwMode="auto">
            <a:xfrm>
              <a:off x="4793" y="3194"/>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55" name="Oval 151">
              <a:extLst>
                <a:ext uri="{FF2B5EF4-FFF2-40B4-BE49-F238E27FC236}">
                  <a16:creationId xmlns:a16="http://schemas.microsoft.com/office/drawing/2014/main" id="{4316F3D6-963E-1F4C-8B22-CC1322F9F61D}"/>
                </a:ext>
              </a:extLst>
            </p:cNvPr>
            <p:cNvSpPr>
              <a:spLocks noChangeArrowheads="1"/>
            </p:cNvSpPr>
            <p:nvPr/>
          </p:nvSpPr>
          <p:spPr bwMode="auto">
            <a:xfrm>
              <a:off x="3445" y="2969"/>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56" name="Oval 152">
              <a:extLst>
                <a:ext uri="{FF2B5EF4-FFF2-40B4-BE49-F238E27FC236}">
                  <a16:creationId xmlns:a16="http://schemas.microsoft.com/office/drawing/2014/main" id="{03005B27-4147-F745-869F-AFD18840201E}"/>
                </a:ext>
              </a:extLst>
            </p:cNvPr>
            <p:cNvSpPr>
              <a:spLocks noChangeArrowheads="1"/>
            </p:cNvSpPr>
            <p:nvPr/>
          </p:nvSpPr>
          <p:spPr bwMode="auto">
            <a:xfrm>
              <a:off x="4568" y="2969"/>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57" name="Oval 153">
              <a:extLst>
                <a:ext uri="{FF2B5EF4-FFF2-40B4-BE49-F238E27FC236}">
                  <a16:creationId xmlns:a16="http://schemas.microsoft.com/office/drawing/2014/main" id="{3147A59F-B749-E84E-AF72-DE541E8E5782}"/>
                </a:ext>
              </a:extLst>
            </p:cNvPr>
            <p:cNvSpPr>
              <a:spLocks noChangeArrowheads="1"/>
            </p:cNvSpPr>
            <p:nvPr/>
          </p:nvSpPr>
          <p:spPr bwMode="auto">
            <a:xfrm>
              <a:off x="5242" y="2969"/>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58" name="Oval 154">
              <a:extLst>
                <a:ext uri="{FF2B5EF4-FFF2-40B4-BE49-F238E27FC236}">
                  <a16:creationId xmlns:a16="http://schemas.microsoft.com/office/drawing/2014/main" id="{1CC4221A-7D68-8B4D-99D0-723FED69BC3F}"/>
                </a:ext>
              </a:extLst>
            </p:cNvPr>
            <p:cNvSpPr>
              <a:spLocks noChangeArrowheads="1"/>
            </p:cNvSpPr>
            <p:nvPr/>
          </p:nvSpPr>
          <p:spPr bwMode="auto">
            <a:xfrm>
              <a:off x="3445" y="3643"/>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59" name="Oval 155">
              <a:extLst>
                <a:ext uri="{FF2B5EF4-FFF2-40B4-BE49-F238E27FC236}">
                  <a16:creationId xmlns:a16="http://schemas.microsoft.com/office/drawing/2014/main" id="{7230019F-AC2B-B44B-8589-D774F06A065F}"/>
                </a:ext>
              </a:extLst>
            </p:cNvPr>
            <p:cNvSpPr>
              <a:spLocks noChangeArrowheads="1"/>
            </p:cNvSpPr>
            <p:nvPr/>
          </p:nvSpPr>
          <p:spPr bwMode="auto">
            <a:xfrm>
              <a:off x="4568" y="3643"/>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60" name="Oval 156">
              <a:extLst>
                <a:ext uri="{FF2B5EF4-FFF2-40B4-BE49-F238E27FC236}">
                  <a16:creationId xmlns:a16="http://schemas.microsoft.com/office/drawing/2014/main" id="{811B128E-B83A-1D4B-8826-3B6031B6CB75}"/>
                </a:ext>
              </a:extLst>
            </p:cNvPr>
            <p:cNvSpPr>
              <a:spLocks noChangeArrowheads="1"/>
            </p:cNvSpPr>
            <p:nvPr/>
          </p:nvSpPr>
          <p:spPr bwMode="auto">
            <a:xfrm>
              <a:off x="5242" y="3643"/>
              <a:ext cx="169" cy="169"/>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61" name="Oval 157">
              <a:extLst>
                <a:ext uri="{FF2B5EF4-FFF2-40B4-BE49-F238E27FC236}">
                  <a16:creationId xmlns:a16="http://schemas.microsoft.com/office/drawing/2014/main" id="{01A21108-BF18-7440-927F-0897A568F6EB}"/>
                </a:ext>
              </a:extLst>
            </p:cNvPr>
            <p:cNvSpPr>
              <a:spLocks noChangeArrowheads="1"/>
            </p:cNvSpPr>
            <p:nvPr/>
          </p:nvSpPr>
          <p:spPr bwMode="auto">
            <a:xfrm>
              <a:off x="4344" y="3419"/>
              <a:ext cx="168" cy="168"/>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
          <p:nvSpPr>
            <p:cNvPr id="162" name="Oval 158">
              <a:extLst>
                <a:ext uri="{FF2B5EF4-FFF2-40B4-BE49-F238E27FC236}">
                  <a16:creationId xmlns:a16="http://schemas.microsoft.com/office/drawing/2014/main" id="{6356F8F1-1A45-4B49-9AF1-0BC6DB3077C3}"/>
                </a:ext>
              </a:extLst>
            </p:cNvPr>
            <p:cNvSpPr>
              <a:spLocks noChangeArrowheads="1"/>
            </p:cNvSpPr>
            <p:nvPr/>
          </p:nvSpPr>
          <p:spPr bwMode="auto">
            <a:xfrm>
              <a:off x="5018" y="3412"/>
              <a:ext cx="168" cy="168"/>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grpSp>
      <p:sp>
        <p:nvSpPr>
          <p:cNvPr id="163" name="Oval 172">
            <a:extLst>
              <a:ext uri="{FF2B5EF4-FFF2-40B4-BE49-F238E27FC236}">
                <a16:creationId xmlns:a16="http://schemas.microsoft.com/office/drawing/2014/main" id="{ED13C224-2E97-0B40-91DF-CA8C4268EF97}"/>
              </a:ext>
            </a:extLst>
          </p:cNvPr>
          <p:cNvSpPr>
            <a:spLocks noChangeArrowheads="1"/>
          </p:cNvSpPr>
          <p:nvPr/>
        </p:nvSpPr>
        <p:spPr bwMode="auto">
          <a:xfrm>
            <a:off x="6068105" y="4771778"/>
            <a:ext cx="200025" cy="201216"/>
          </a:xfrm>
          <a:prstGeom prst="ellipse">
            <a:avLst/>
          </a:prstGeom>
          <a:solidFill>
            <a:srgbClr val="EB152E"/>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ea typeface="ＭＳ Ｐゴシック" charset="0"/>
            </a:endParaRPr>
          </a:p>
        </p:txBody>
      </p:sp>
    </p:spTree>
    <p:extLst>
      <p:ext uri="{BB962C8B-B14F-4D97-AF65-F5344CB8AC3E}">
        <p14:creationId xmlns:p14="http://schemas.microsoft.com/office/powerpoint/2010/main" val="20272714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500" fill="hold"/>
                                        <p:tgtEl>
                                          <p:spTgt spid="97"/>
                                        </p:tgtEl>
                                        <p:attrNameLst>
                                          <p:attrName>ppt_x</p:attrName>
                                        </p:attrNameLst>
                                      </p:cBhvr>
                                      <p:tavLst>
                                        <p:tav tm="0">
                                          <p:val>
                                            <p:strVal val="0-#ppt_w/2"/>
                                          </p:val>
                                        </p:tav>
                                        <p:tav tm="100000">
                                          <p:val>
                                            <p:strVal val="#ppt_x"/>
                                          </p:val>
                                        </p:tav>
                                      </p:tavLst>
                                    </p:anim>
                                    <p:anim calcmode="lin" valueType="num">
                                      <p:cBhvr additive="base">
                                        <p:cTn id="8"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additive="base">
                                        <p:cTn id="13" dur="500" fill="hold"/>
                                        <p:tgtEl>
                                          <p:spTgt spid="100"/>
                                        </p:tgtEl>
                                        <p:attrNameLst>
                                          <p:attrName>ppt_x</p:attrName>
                                        </p:attrNameLst>
                                      </p:cBhvr>
                                      <p:tavLst>
                                        <p:tav tm="0">
                                          <p:val>
                                            <p:strVal val="#ppt_x"/>
                                          </p:val>
                                        </p:tav>
                                        <p:tav tm="100000">
                                          <p:val>
                                            <p:strVal val="#ppt_x"/>
                                          </p:val>
                                        </p:tav>
                                      </p:tavLst>
                                    </p:anim>
                                    <p:anim calcmode="lin" valueType="num">
                                      <p:cBhvr additive="base">
                                        <p:cTn id="14"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500" fill="hold"/>
                                        <p:tgtEl>
                                          <p:spTgt spid="110"/>
                                        </p:tgtEl>
                                        <p:attrNameLst>
                                          <p:attrName>ppt_x</p:attrName>
                                        </p:attrNameLst>
                                      </p:cBhvr>
                                      <p:tavLst>
                                        <p:tav tm="0">
                                          <p:val>
                                            <p:strVal val="0-#ppt_w/2"/>
                                          </p:val>
                                        </p:tav>
                                        <p:tav tm="100000">
                                          <p:val>
                                            <p:strVal val="#ppt_x"/>
                                          </p:val>
                                        </p:tav>
                                      </p:tavLst>
                                    </p:anim>
                                    <p:anim calcmode="lin" valueType="num">
                                      <p:cBhvr additive="base">
                                        <p:cTn id="20" dur="5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anim calcmode="lin" valueType="num">
                                      <p:cBhvr additive="base">
                                        <p:cTn id="31" dur="500" fill="hold"/>
                                        <p:tgtEl>
                                          <p:spTgt spid="121"/>
                                        </p:tgtEl>
                                        <p:attrNameLst>
                                          <p:attrName>ppt_x</p:attrName>
                                        </p:attrNameLst>
                                      </p:cBhvr>
                                      <p:tavLst>
                                        <p:tav tm="0">
                                          <p:val>
                                            <p:strVal val="0-#ppt_w/2"/>
                                          </p:val>
                                        </p:tav>
                                        <p:tav tm="100000">
                                          <p:val>
                                            <p:strVal val="#ppt_x"/>
                                          </p:val>
                                        </p:tav>
                                      </p:tavLst>
                                    </p:anim>
                                    <p:anim calcmode="lin" valueType="num">
                                      <p:cBhvr additive="base">
                                        <p:cTn id="32" dur="500" fill="hold"/>
                                        <p:tgtEl>
                                          <p:spTgt spid="12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3"/>
                                        </p:tgtEl>
                                        <p:attrNameLst>
                                          <p:attrName>style.visibility</p:attrName>
                                        </p:attrNameLst>
                                      </p:cBhvr>
                                      <p:to>
                                        <p:strVal val="visible"/>
                                      </p:to>
                                    </p:set>
                                    <p:anim calcmode="lin" valueType="num">
                                      <p:cBhvr additive="base">
                                        <p:cTn id="37" dur="500" fill="hold"/>
                                        <p:tgtEl>
                                          <p:spTgt spid="163"/>
                                        </p:tgtEl>
                                        <p:attrNameLst>
                                          <p:attrName>ppt_x</p:attrName>
                                        </p:attrNameLst>
                                      </p:cBhvr>
                                      <p:tavLst>
                                        <p:tav tm="0">
                                          <p:val>
                                            <p:strVal val="0-#ppt_w/2"/>
                                          </p:val>
                                        </p:tav>
                                        <p:tav tm="100000">
                                          <p:val>
                                            <p:strVal val="#ppt_x"/>
                                          </p:val>
                                        </p:tav>
                                      </p:tavLst>
                                    </p:anim>
                                    <p:anim calcmode="lin" valueType="num">
                                      <p:cBhvr additive="base">
                                        <p:cTn id="38"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46"/>
                                        </p:tgtEl>
                                        <p:attrNameLst>
                                          <p:attrName>style.visibility</p:attrName>
                                        </p:attrNameLst>
                                      </p:cBhvr>
                                      <p:to>
                                        <p:strVal val="visible"/>
                                      </p:to>
                                    </p:set>
                                  </p:childTnLst>
                                  <p:subTnLst>
                                    <p:set>
                                      <p:cBhvr override="childStyle">
                                        <p:cTn dur="1" fill="hold" display="0" masterRel="nextClick" afterEffect="1"/>
                                        <p:tgtEl>
                                          <p:spTgt spid="14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1043963" y="3412704"/>
            <a:ext cx="4695473" cy="2899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3-25</a:t>
            </a:r>
          </a:p>
          <a:p>
            <a:r>
              <a:rPr lang="en-US" dirty="0">
                <a:solidFill>
                  <a:schemeClr val="bg1">
                    <a:lumMod val="50000"/>
                  </a:schemeClr>
                </a:solidFill>
              </a:rPr>
              <a:t>Page 105</a:t>
            </a:r>
          </a:p>
        </p:txBody>
      </p:sp>
      <p:sp>
        <p:nvSpPr>
          <p:cNvPr id="4" name="Title 3">
            <a:extLst>
              <a:ext uri="{FF2B5EF4-FFF2-40B4-BE49-F238E27FC236}">
                <a16:creationId xmlns:a16="http://schemas.microsoft.com/office/drawing/2014/main" id="{6AB2ACAB-C76A-014D-B6B6-B7EC3859CFB9}"/>
              </a:ext>
            </a:extLst>
          </p:cNvPr>
          <p:cNvSpPr>
            <a:spLocks noGrp="1"/>
          </p:cNvSpPr>
          <p:nvPr>
            <p:ph type="title"/>
          </p:nvPr>
        </p:nvSpPr>
        <p:spPr/>
        <p:txBody>
          <a:bodyPr/>
          <a:lstStyle/>
          <a:p>
            <a:r>
              <a:rPr lang="en-US" sz="3600" dirty="0"/>
              <a:t>Pairwise alignment with </a:t>
            </a:r>
            <a:r>
              <a:rPr lang="en-US" sz="3600" dirty="0" err="1"/>
              <a:t>dotplots</a:t>
            </a:r>
            <a:endParaRPr lang="en-US" dirty="0"/>
          </a:p>
        </p:txBody>
      </p:sp>
      <p:sp>
        <p:nvSpPr>
          <p:cNvPr id="6" name="Content Placeholder 5">
            <a:extLst>
              <a:ext uri="{FF2B5EF4-FFF2-40B4-BE49-F238E27FC236}">
                <a16:creationId xmlns:a16="http://schemas.microsoft.com/office/drawing/2014/main" id="{3AEEEDFB-3FA8-7548-9823-ABC0D40AC7FE}"/>
              </a:ext>
            </a:extLst>
          </p:cNvPr>
          <p:cNvSpPr>
            <a:spLocks noGrp="1"/>
          </p:cNvSpPr>
          <p:nvPr>
            <p:ph idx="1"/>
          </p:nvPr>
        </p:nvSpPr>
        <p:spPr/>
        <p:txBody>
          <a:bodyPr>
            <a:normAutofit/>
          </a:bodyPr>
          <a:lstStyle/>
          <a:p>
            <a:r>
              <a:rPr lang="en-US" sz="2800" dirty="0"/>
              <a:t>A human globin searched against itself produces a unit diagonal on a dot plot (NCBI BLASTP, aligning 2 sequences).</a:t>
            </a:r>
          </a:p>
          <a:p>
            <a:endParaRPr lang="en-US" sz="2800" dirty="0"/>
          </a:p>
        </p:txBody>
      </p:sp>
    </p:spTree>
    <p:extLst>
      <p:ext uri="{BB962C8B-B14F-4D97-AF65-F5344CB8AC3E}">
        <p14:creationId xmlns:p14="http://schemas.microsoft.com/office/powerpoint/2010/main" val="151596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167700" y="685800"/>
            <a:ext cx="890010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6337074" y="6504817"/>
            <a:ext cx="2763000" cy="369332"/>
          </a:xfrm>
          <a:prstGeom prst="rect">
            <a:avLst/>
          </a:prstGeom>
          <a:noFill/>
        </p:spPr>
        <p:txBody>
          <a:bodyPr wrap="none" rtlCol="0">
            <a:spAutoFit/>
          </a:bodyPr>
          <a:lstStyle/>
          <a:p>
            <a:r>
              <a:rPr lang="en-US" dirty="0">
                <a:solidFill>
                  <a:schemeClr val="bg1"/>
                </a:solidFill>
              </a:rPr>
              <a:t>B&amp;FG 3e, Fig. 3-25Page 105</a:t>
            </a:r>
          </a:p>
        </p:txBody>
      </p:sp>
      <p:sp>
        <p:nvSpPr>
          <p:cNvPr id="2" name="TextBox 1"/>
          <p:cNvSpPr txBox="1"/>
          <p:nvPr/>
        </p:nvSpPr>
        <p:spPr>
          <a:xfrm>
            <a:off x="2133600" y="152400"/>
            <a:ext cx="5715000" cy="523220"/>
          </a:xfrm>
          <a:prstGeom prst="rect">
            <a:avLst/>
          </a:prstGeom>
          <a:noFill/>
        </p:spPr>
        <p:txBody>
          <a:bodyPr wrap="square" rtlCol="0">
            <a:spAutoFit/>
          </a:bodyPr>
          <a:lstStyle/>
          <a:p>
            <a:pPr algn="ctr"/>
            <a:r>
              <a:rPr lang="en-US" sz="2800" dirty="0"/>
              <a:t>Pairwise alignment with </a:t>
            </a:r>
            <a:r>
              <a:rPr lang="en-US" sz="2800" dirty="0" err="1"/>
              <a:t>dotplots</a:t>
            </a:r>
            <a:endParaRPr lang="en-US" sz="2800" dirty="0"/>
          </a:p>
        </p:txBody>
      </p:sp>
      <p:sp>
        <p:nvSpPr>
          <p:cNvPr id="5" name="TextBox 4"/>
          <p:cNvSpPr txBox="1"/>
          <p:nvPr/>
        </p:nvSpPr>
        <p:spPr>
          <a:xfrm>
            <a:off x="14514" y="3767923"/>
            <a:ext cx="9053286" cy="2677656"/>
          </a:xfrm>
          <a:prstGeom prst="rect">
            <a:avLst/>
          </a:prstGeom>
          <a:noFill/>
        </p:spPr>
        <p:txBody>
          <a:bodyPr wrap="square" rtlCol="0">
            <a:spAutoFit/>
          </a:bodyPr>
          <a:lstStyle/>
          <a:p>
            <a:r>
              <a:rPr lang="en-US" sz="2400" dirty="0"/>
              <a:t>Search human </a:t>
            </a:r>
            <a:r>
              <a:rPr lang="en-US" sz="2400" dirty="0" err="1"/>
              <a:t>cytoglobin</a:t>
            </a:r>
            <a:r>
              <a:rPr lang="en-US" sz="2400" dirty="0"/>
              <a:t> against a large snail globin (having many globin repeats). More repeats are observed using PAM250 than BLOSUM62.</a:t>
            </a:r>
          </a:p>
          <a:p>
            <a:r>
              <a:rPr lang="en-US" sz="2400" dirty="0"/>
              <a:t>To “read” this plot note that </a:t>
            </a:r>
            <a:r>
              <a:rPr lang="en-US" sz="2400" dirty="0" err="1"/>
              <a:t>cytoglobin</a:t>
            </a:r>
            <a:r>
              <a:rPr lang="en-US" sz="2400" dirty="0"/>
              <a:t> (x-axis) matches the snail globin (y-axis) at about a dozen locations across the snail protein. Red arrows indicate that the first few and last few amino acids of </a:t>
            </a:r>
            <a:r>
              <a:rPr lang="en-US" sz="2400" dirty="0" err="1"/>
              <a:t>cytoglobin</a:t>
            </a:r>
            <a:r>
              <a:rPr lang="en-US" sz="2400" dirty="0"/>
              <a:t> do not participate in this repeat structure.</a:t>
            </a:r>
          </a:p>
        </p:txBody>
      </p:sp>
    </p:spTree>
    <p:extLst>
      <p:ext uri="{BB962C8B-B14F-4D97-AF65-F5344CB8AC3E}">
        <p14:creationId xmlns:p14="http://schemas.microsoft.com/office/powerpoint/2010/main" val="73821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85813" y="1825625"/>
            <a:ext cx="8358187" cy="4351338"/>
          </a:xfrm>
        </p:spPr>
        <p:txBody>
          <a:bodyPr>
            <a:normAutofit lnSpcReduction="10000"/>
          </a:bodyPr>
          <a:lstStyle/>
          <a:p>
            <a:pPr marL="0" indent="0">
              <a:lnSpc>
                <a:spcPct val="150000"/>
              </a:lnSpc>
              <a:buNone/>
            </a:pPr>
            <a:r>
              <a:rPr lang="en-US" sz="2400" dirty="0"/>
              <a:t>Biologists should </a:t>
            </a:r>
            <a:r>
              <a:rPr lang="en-US" sz="2400" dirty="0" err="1"/>
              <a:t>realise</a:t>
            </a:r>
            <a:r>
              <a:rPr lang="en-US" sz="2400" dirty="0"/>
              <a:t> that before long we shall have a subject which might be called ‘protein taxonomy’—the study of the amino acid sequences of the proteins of an organism and the comparison of them between species. It can be argued that these sequences are the most delicate expression possible of the phenotype of an organism and that vast amounts of evolutionary information may be hidden away within them.</a:t>
            </a:r>
          </a:p>
        </p:txBody>
      </p:sp>
      <p:sp>
        <p:nvSpPr>
          <p:cNvPr id="4" name="Rectangle 3"/>
          <p:cNvSpPr/>
          <p:nvPr/>
        </p:nvSpPr>
        <p:spPr>
          <a:xfrm>
            <a:off x="3113314" y="6537969"/>
            <a:ext cx="6030686" cy="276999"/>
          </a:xfrm>
          <a:prstGeom prst="rect">
            <a:avLst/>
          </a:prstGeom>
        </p:spPr>
        <p:txBody>
          <a:bodyPr wrap="square">
            <a:spAutoFit/>
          </a:bodyPr>
          <a:lstStyle/>
          <a:p>
            <a:pPr algn="r"/>
            <a:r>
              <a:rPr lang="en-US" sz="1200" dirty="0">
                <a:solidFill>
                  <a:schemeClr val="bg1"/>
                </a:solidFill>
              </a:rPr>
              <a:t>Crick FHC. On protein synthesis. </a:t>
            </a:r>
            <a:r>
              <a:rPr lang="en-US" sz="1200" i="1" dirty="0" err="1">
                <a:solidFill>
                  <a:schemeClr val="bg1"/>
                </a:solidFill>
              </a:rPr>
              <a:t>Symp</a:t>
            </a:r>
            <a:r>
              <a:rPr lang="en-US" sz="1200" i="1" dirty="0">
                <a:solidFill>
                  <a:schemeClr val="bg1"/>
                </a:solidFill>
              </a:rPr>
              <a:t> </a:t>
            </a:r>
            <a:r>
              <a:rPr lang="en-US" sz="1200" i="1" dirty="0" err="1">
                <a:solidFill>
                  <a:schemeClr val="bg1"/>
                </a:solidFill>
              </a:rPr>
              <a:t>Soc</a:t>
            </a:r>
            <a:r>
              <a:rPr lang="en-US" sz="1200" i="1" dirty="0">
                <a:solidFill>
                  <a:schemeClr val="bg1"/>
                </a:solidFill>
              </a:rPr>
              <a:t> </a:t>
            </a:r>
            <a:r>
              <a:rPr lang="en-US" sz="1200" i="1" dirty="0" err="1">
                <a:solidFill>
                  <a:schemeClr val="bg1"/>
                </a:solidFill>
              </a:rPr>
              <a:t>Exp</a:t>
            </a:r>
            <a:r>
              <a:rPr lang="en-US" sz="1200" i="1" dirty="0">
                <a:solidFill>
                  <a:schemeClr val="bg1"/>
                </a:solidFill>
              </a:rPr>
              <a:t> Biol.</a:t>
            </a:r>
            <a:r>
              <a:rPr lang="en-US" sz="1200" dirty="0">
                <a:solidFill>
                  <a:schemeClr val="bg1"/>
                </a:solidFill>
              </a:rPr>
              <a:t> 1958; 12:138–163. PMID: 13580867</a:t>
            </a:r>
          </a:p>
        </p:txBody>
      </p:sp>
      <p:pic>
        <p:nvPicPr>
          <p:cNvPr id="5" name="Picture 4"/>
          <p:cNvPicPr>
            <a:picLocks noChangeAspect="1"/>
          </p:cNvPicPr>
          <p:nvPr/>
        </p:nvPicPr>
        <p:blipFill>
          <a:blip r:embed="rId2"/>
          <a:stretch>
            <a:fillRect/>
          </a:stretch>
        </p:blipFill>
        <p:spPr>
          <a:xfrm>
            <a:off x="1962150" y="387350"/>
            <a:ext cx="5219700" cy="1282700"/>
          </a:xfrm>
          <a:prstGeom prst="rect">
            <a:avLst/>
          </a:prstGeom>
        </p:spPr>
      </p:pic>
    </p:spTree>
    <p:extLst>
      <p:ext uri="{BB962C8B-B14F-4D97-AF65-F5344CB8AC3E}">
        <p14:creationId xmlns:p14="http://schemas.microsoft.com/office/powerpoint/2010/main" val="3949374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3-25</a:t>
            </a:r>
          </a:p>
          <a:p>
            <a:r>
              <a:rPr lang="en-US" dirty="0">
                <a:solidFill>
                  <a:schemeClr val="bg1">
                    <a:lumMod val="50000"/>
                  </a:schemeClr>
                </a:solidFill>
              </a:rPr>
              <a:t>Page 105</a:t>
            </a:r>
          </a:p>
        </p:txBody>
      </p:sp>
      <p:sp>
        <p:nvSpPr>
          <p:cNvPr id="2" name="TextBox 1"/>
          <p:cNvSpPr txBox="1"/>
          <p:nvPr/>
        </p:nvSpPr>
        <p:spPr>
          <a:xfrm>
            <a:off x="2133600" y="152400"/>
            <a:ext cx="5715000" cy="523220"/>
          </a:xfrm>
          <a:prstGeom prst="rect">
            <a:avLst/>
          </a:prstGeom>
          <a:noFill/>
        </p:spPr>
        <p:txBody>
          <a:bodyPr wrap="square" rtlCol="0">
            <a:spAutoFit/>
          </a:bodyPr>
          <a:lstStyle/>
          <a:p>
            <a:pPr algn="ctr"/>
            <a:r>
              <a:rPr lang="en-US" sz="2800" dirty="0"/>
              <a:t>Pairwise alignment with </a:t>
            </a:r>
            <a:r>
              <a:rPr lang="en-US" sz="2800" dirty="0" err="1"/>
              <a:t>dotplots</a:t>
            </a:r>
            <a:endParaRPr lang="en-US" sz="2800" dirty="0"/>
          </a:p>
        </p:txBody>
      </p:sp>
      <p:sp>
        <p:nvSpPr>
          <p:cNvPr id="5" name="TextBox 4"/>
          <p:cNvSpPr txBox="1"/>
          <p:nvPr/>
        </p:nvSpPr>
        <p:spPr>
          <a:xfrm>
            <a:off x="990600" y="4038600"/>
            <a:ext cx="8077200" cy="2419124"/>
          </a:xfrm>
          <a:prstGeom prst="rect">
            <a:avLst/>
          </a:prstGeom>
          <a:noFill/>
        </p:spPr>
        <p:txBody>
          <a:bodyPr wrap="square" rtlCol="0">
            <a:spAutoFit/>
          </a:bodyPr>
          <a:lstStyle/>
          <a:p>
            <a:pPr>
              <a:lnSpc>
                <a:spcPct val="90000"/>
              </a:lnSpc>
            </a:pPr>
            <a:r>
              <a:rPr lang="en-US" sz="2400" dirty="0"/>
              <a:t>BLASTP output includes the various sequence alignments. One is shown here: human </a:t>
            </a:r>
            <a:r>
              <a:rPr lang="en-US" sz="2400" dirty="0" err="1"/>
              <a:t>cytoglobin</a:t>
            </a:r>
            <a:r>
              <a:rPr lang="en-US" sz="2400" dirty="0"/>
              <a:t> (residues 18-154) aligns to the snail globin (at residues 1529-1669). The expect value is convincing (4e-13), and this is one of a dozen sequence alignments.</a:t>
            </a:r>
          </a:p>
          <a:p>
            <a:pPr>
              <a:lnSpc>
                <a:spcPct val="90000"/>
              </a:lnSpc>
            </a:pPr>
            <a:r>
              <a:rPr lang="en-US" sz="2400" dirty="0"/>
              <a:t>Conclusion: the </a:t>
            </a:r>
            <a:r>
              <a:rPr lang="en-US" sz="2400" dirty="0" err="1"/>
              <a:t>dotplot</a:t>
            </a:r>
            <a:r>
              <a:rPr lang="en-US" sz="2400" dirty="0"/>
              <a:t> is an excellent way to visualize complex repeats.</a:t>
            </a:r>
          </a:p>
        </p:txBody>
      </p:sp>
      <p:pic>
        <p:nvPicPr>
          <p:cNvPr id="4" name="Picture 3" descr="Screen Shot 2017-01-22 at 6.50.34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00200" y="838200"/>
            <a:ext cx="6870700" cy="2882900"/>
          </a:xfrm>
          <a:prstGeom prst="rect">
            <a:avLst/>
          </a:prstGeom>
        </p:spPr>
      </p:pic>
    </p:spTree>
    <p:extLst>
      <p:ext uri="{BB962C8B-B14F-4D97-AF65-F5344CB8AC3E}">
        <p14:creationId xmlns:p14="http://schemas.microsoft.com/office/powerpoint/2010/main" val="17286512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GB" altLang="zh-TW" sz="3600" dirty="0">
                <a:ea typeface="ＭＳ Ｐゴシック" charset="0"/>
              </a:rPr>
              <a:t>Dot Matrices - limits</a:t>
            </a:r>
            <a:endParaRPr kumimoji="1" lang="zh-TW" altLang="en-US" sz="3600" dirty="0"/>
          </a:p>
        </p:txBody>
      </p:sp>
      <p:sp>
        <p:nvSpPr>
          <p:cNvPr id="3" name="Content Placeholder 2">
            <a:extLst>
              <a:ext uri="{FF2B5EF4-FFF2-40B4-BE49-F238E27FC236}">
                <a16:creationId xmlns:a16="http://schemas.microsoft.com/office/drawing/2014/main" id="{ADDD0981-C5CF-0248-8B35-30E7F40C99B9}"/>
              </a:ext>
            </a:extLst>
          </p:cNvPr>
          <p:cNvSpPr>
            <a:spLocks noGrp="1"/>
          </p:cNvSpPr>
          <p:nvPr>
            <p:ph idx="1"/>
          </p:nvPr>
        </p:nvSpPr>
        <p:spPr/>
        <p:txBody>
          <a:bodyPr/>
          <a:lstStyle/>
          <a:p>
            <a:r>
              <a:rPr lang="en-GB" sz="2400" b="1" dirty="0">
                <a:latin typeface="+mj-lt"/>
                <a:ea typeface="ＭＳ Ｐゴシック" charset="0"/>
              </a:rPr>
              <a:t>Visual aid</a:t>
            </a:r>
          </a:p>
          <a:p>
            <a:r>
              <a:rPr lang="en-GB" sz="2400" b="1" dirty="0">
                <a:latin typeface="+mj-lt"/>
                <a:ea typeface="ＭＳ Ｐゴシック" charset="0"/>
              </a:rPr>
              <a:t>Best Way to </a:t>
            </a:r>
            <a:r>
              <a:rPr lang="en-GB" sz="2400" b="1" dirty="0">
                <a:solidFill>
                  <a:srgbClr val="EB152E"/>
                </a:solidFill>
                <a:latin typeface="+mj-lt"/>
                <a:ea typeface="ＭＳ Ｐゴシック" charset="0"/>
              </a:rPr>
              <a:t>EXPLORE</a:t>
            </a:r>
            <a:r>
              <a:rPr lang="en-GB" sz="2400" b="1" dirty="0">
                <a:latin typeface="+mj-lt"/>
                <a:ea typeface="ＭＳ Ｐゴシック" charset="0"/>
              </a:rPr>
              <a:t> the Sequence Organisation</a:t>
            </a:r>
            <a:endParaRPr lang="en-GB" sz="2400" dirty="0">
              <a:latin typeface="+mj-lt"/>
              <a:ea typeface="ＭＳ Ｐゴシック" charset="0"/>
            </a:endParaRPr>
          </a:p>
          <a:p>
            <a:r>
              <a:rPr lang="fr-FR" sz="2400" b="1" dirty="0" err="1">
                <a:latin typeface="+mj-lt"/>
                <a:ea typeface="ＭＳ Ｐゴシック" charset="0"/>
              </a:rPr>
              <a:t>Does</a:t>
            </a:r>
            <a:r>
              <a:rPr lang="fr-FR" sz="2400" b="1" dirty="0">
                <a:latin typeface="+mj-lt"/>
                <a:ea typeface="ＭＳ Ｐゴシック" charset="0"/>
              </a:rPr>
              <a:t> </a:t>
            </a:r>
            <a:r>
              <a:rPr lang="fr-FR" sz="2400" b="1" dirty="0">
                <a:solidFill>
                  <a:srgbClr val="EB152E"/>
                </a:solidFill>
                <a:latin typeface="+mj-lt"/>
                <a:ea typeface="ＭＳ Ｐゴシック" charset="0"/>
              </a:rPr>
              <a:t>NOT</a:t>
            </a:r>
            <a:r>
              <a:rPr lang="fr-FR" sz="2400" b="1" dirty="0">
                <a:latin typeface="+mj-lt"/>
                <a:ea typeface="ＭＳ Ｐゴシック" charset="0"/>
              </a:rPr>
              <a:t> </a:t>
            </a:r>
            <a:r>
              <a:rPr lang="fr-FR" sz="2400" b="1" dirty="0" err="1">
                <a:latin typeface="+mj-lt"/>
                <a:ea typeface="ＭＳ Ｐゴシック" charset="0"/>
              </a:rPr>
              <a:t>provide</a:t>
            </a:r>
            <a:r>
              <a:rPr lang="fr-FR" sz="2400" b="1" dirty="0">
                <a:latin typeface="+mj-lt"/>
                <a:ea typeface="ＭＳ Ｐゴシック" charset="0"/>
              </a:rPr>
              <a:t> us </a:t>
            </a:r>
            <a:r>
              <a:rPr lang="fr-FR" sz="2400" b="1" dirty="0" err="1">
                <a:latin typeface="+mj-lt"/>
                <a:ea typeface="ＭＳ Ｐゴシック" charset="0"/>
              </a:rPr>
              <a:t>with</a:t>
            </a:r>
            <a:r>
              <a:rPr lang="fr-FR" sz="2400" b="1" dirty="0">
                <a:latin typeface="+mj-lt"/>
                <a:ea typeface="ＭＳ Ｐゴシック" charset="0"/>
              </a:rPr>
              <a:t> an </a:t>
            </a:r>
            <a:r>
              <a:rPr lang="fr-FR" sz="2400" b="1" dirty="0">
                <a:solidFill>
                  <a:srgbClr val="EB152E"/>
                </a:solidFill>
                <a:latin typeface="+mj-lt"/>
                <a:ea typeface="ＭＳ Ｐゴシック" charset="0"/>
              </a:rPr>
              <a:t>ALIGNMENT</a:t>
            </a:r>
          </a:p>
          <a:p>
            <a:pPr marL="0" indent="0">
              <a:lnSpc>
                <a:spcPct val="50000"/>
              </a:lnSpc>
              <a:spcBef>
                <a:spcPct val="50000"/>
              </a:spcBef>
              <a:buNone/>
              <a:defRPr/>
            </a:pPr>
            <a:endParaRPr lang="fr-FR" sz="1800" b="1" dirty="0">
              <a:latin typeface="+mj-lt"/>
              <a:ea typeface="ＭＳ Ｐゴシック" charset="0"/>
            </a:endParaRPr>
          </a:p>
          <a:p>
            <a:pPr marL="0" indent="0">
              <a:lnSpc>
                <a:spcPct val="50000"/>
              </a:lnSpc>
              <a:spcBef>
                <a:spcPct val="50000"/>
              </a:spcBef>
              <a:buNone/>
              <a:defRPr/>
            </a:pPr>
            <a:r>
              <a:rPr lang="en-GB" sz="1800" b="1" dirty="0">
                <a:latin typeface="Courier New" panose="02070309020205020404" pitchFamily="49" charset="0"/>
                <a:ea typeface="ＭＳ Ｐゴシック" charset="0"/>
                <a:cs typeface="Courier New" panose="02070309020205020404" pitchFamily="49" charset="0"/>
              </a:rPr>
              <a:t>wheat  --DPNKPKRAMTSFVFFMSEFRSEFKQKHSKLKSIVEMVKAAGER</a:t>
            </a:r>
          </a:p>
          <a:p>
            <a:pPr marL="0" indent="0">
              <a:lnSpc>
                <a:spcPct val="50000"/>
              </a:lnSpc>
              <a:spcBef>
                <a:spcPct val="50000"/>
              </a:spcBef>
              <a:buNone/>
              <a:defRPr/>
            </a:pPr>
            <a:r>
              <a:rPr lang="en-GB" sz="1800" b="1" dirty="0">
                <a:latin typeface="Courier New" panose="02070309020205020404" pitchFamily="49" charset="0"/>
                <a:ea typeface="ＭＳ Ｐゴシック" charset="0"/>
                <a:cs typeface="Courier New" panose="02070309020205020404" pitchFamily="49" charset="0"/>
              </a:rPr>
              <a:t>         | | |||||||| || | |||    ||| |  |||| ||||</a:t>
            </a:r>
          </a:p>
          <a:p>
            <a:pPr marL="0" indent="0">
              <a:lnSpc>
                <a:spcPct val="50000"/>
              </a:lnSpc>
              <a:spcBef>
                <a:spcPct val="50000"/>
              </a:spcBef>
              <a:buNone/>
              <a:defRPr/>
            </a:pPr>
            <a:r>
              <a:rPr lang="en-GB" sz="1800" b="1" dirty="0">
                <a:latin typeface="Courier New" panose="02070309020205020404" pitchFamily="49" charset="0"/>
                <a:ea typeface="ＭＳ Ｐゴシック" charset="0"/>
                <a:cs typeface="Courier New" panose="02070309020205020404" pitchFamily="49" charset="0"/>
              </a:rPr>
              <a:t>?????  KKDSNAPKRAMTSFMFFSSDFRS----KHSDL-SIVEMSKAAGAA</a:t>
            </a:r>
          </a:p>
        </p:txBody>
      </p:sp>
      <p:sp>
        <p:nvSpPr>
          <p:cNvPr id="13" name="文字方塊 12"/>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1693931213"/>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GB" altLang="zh-TW" sz="3600" dirty="0">
                <a:ea typeface="ＭＳ Ｐゴシック" charset="0"/>
              </a:rPr>
              <a:t>Global Alignments</a:t>
            </a:r>
            <a:endParaRPr kumimoji="1" lang="zh-TW" altLang="en-US" sz="3600" dirty="0"/>
          </a:p>
        </p:txBody>
      </p:sp>
      <p:sp>
        <p:nvSpPr>
          <p:cNvPr id="3" name="Content Placeholder 2">
            <a:extLst>
              <a:ext uri="{FF2B5EF4-FFF2-40B4-BE49-F238E27FC236}">
                <a16:creationId xmlns:a16="http://schemas.microsoft.com/office/drawing/2014/main" id="{83567AB5-95DD-394F-9970-E36AD66C0297}"/>
              </a:ext>
            </a:extLst>
          </p:cNvPr>
          <p:cNvSpPr>
            <a:spLocks noGrp="1"/>
          </p:cNvSpPr>
          <p:nvPr>
            <p:ph idx="1"/>
          </p:nvPr>
        </p:nvSpPr>
        <p:spPr/>
        <p:txBody>
          <a:bodyPr/>
          <a:lstStyle/>
          <a:p>
            <a:pPr>
              <a:lnSpc>
                <a:spcPct val="100000"/>
              </a:lnSpc>
            </a:pPr>
            <a:r>
              <a:rPr lang="en-GB" sz="2400" b="1" dirty="0">
                <a:latin typeface="+mj-lt"/>
                <a:ea typeface="ＭＳ Ｐゴシック" charset="0"/>
              </a:rPr>
              <a:t>Take 2 Nice Protein Sequences</a:t>
            </a:r>
          </a:p>
          <a:p>
            <a:pPr>
              <a:lnSpc>
                <a:spcPct val="100000"/>
              </a:lnSpc>
            </a:pPr>
            <a:r>
              <a:rPr lang="en-GB" sz="2400" b="1" dirty="0">
                <a:latin typeface="+mj-lt"/>
                <a:ea typeface="ＭＳ Ｐゴシック" charset="0"/>
              </a:rPr>
              <a:t>A good Substitution Matrix (</a:t>
            </a:r>
            <a:r>
              <a:rPr lang="en-GB" sz="2400" b="1" dirty="0" err="1">
                <a:latin typeface="+mj-lt"/>
                <a:ea typeface="ＭＳ Ｐゴシック" charset="0"/>
              </a:rPr>
              <a:t>blosum</a:t>
            </a:r>
            <a:r>
              <a:rPr lang="en-GB" sz="2400" b="1" dirty="0">
                <a:latin typeface="+mj-lt"/>
                <a:ea typeface="ＭＳ Ｐゴシック" charset="0"/>
              </a:rPr>
              <a:t>)</a:t>
            </a:r>
          </a:p>
          <a:p>
            <a:pPr>
              <a:lnSpc>
                <a:spcPct val="100000"/>
              </a:lnSpc>
            </a:pPr>
            <a:r>
              <a:rPr lang="fr-FR" sz="2400" b="1" dirty="0">
                <a:solidFill>
                  <a:srgbClr val="EB152E"/>
                </a:solidFill>
                <a:latin typeface="+mj-lt"/>
                <a:ea typeface="ＭＳ Ｐゴシック" charset="0"/>
              </a:rPr>
              <a:t>DYNAMIC PROGRAMMING</a:t>
            </a:r>
            <a:endParaRPr lang="en-GB" sz="2400" b="1" dirty="0">
              <a:solidFill>
                <a:srgbClr val="EB152E"/>
              </a:solidFill>
              <a:latin typeface="+mj-lt"/>
              <a:ea typeface="ＭＳ Ｐゴシック" charset="0"/>
            </a:endParaRPr>
          </a:p>
          <a:p>
            <a:pPr marL="0" indent="0">
              <a:lnSpc>
                <a:spcPct val="100000"/>
              </a:lnSpc>
              <a:buNone/>
            </a:pPr>
            <a:endParaRPr lang="en-US" dirty="0">
              <a:latin typeface="+mj-lt"/>
            </a:endParaRPr>
          </a:p>
        </p:txBody>
      </p:sp>
      <p:sp>
        <p:nvSpPr>
          <p:cNvPr id="116738" name="AutoShape 2" descr="Parchment"/>
          <p:cNvSpPr>
            <a:spLocks noChangeArrowheads="1"/>
          </p:cNvSpPr>
          <p:nvPr/>
        </p:nvSpPr>
        <p:spPr bwMode="auto">
          <a:xfrm>
            <a:off x="3943350" y="1600200"/>
            <a:ext cx="3314700" cy="1943100"/>
          </a:xfrm>
          <a:prstGeom prst="verticalScroll">
            <a:avLst>
              <a:gd name="adj" fmla="val 9375"/>
            </a:avLst>
          </a:prstGeom>
          <a:no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grpSp>
        <p:nvGrpSpPr>
          <p:cNvPr id="70661" name="Group 68"/>
          <p:cNvGrpSpPr>
            <a:grpSpLocks/>
          </p:cNvGrpSpPr>
          <p:nvPr/>
        </p:nvGrpSpPr>
        <p:grpSpPr bwMode="auto">
          <a:xfrm>
            <a:off x="4186239" y="1888332"/>
            <a:ext cx="200025" cy="1222772"/>
            <a:chOff x="2556" y="866"/>
            <a:chExt cx="168" cy="1027"/>
          </a:xfrm>
        </p:grpSpPr>
        <p:sp>
          <p:nvSpPr>
            <p:cNvPr id="116751" name="Rectangle 15"/>
            <p:cNvSpPr>
              <a:spLocks noChangeArrowheads="1"/>
            </p:cNvSpPr>
            <p:nvPr/>
          </p:nvSpPr>
          <p:spPr bwMode="auto">
            <a:xfrm>
              <a:off x="2556" y="866"/>
              <a:ext cx="155"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GB" sz="1200" b="1" dirty="0">
                <a:latin typeface="+mj-lt"/>
                <a:ea typeface="ＭＳ Ｐゴシック" charset="0"/>
              </a:endParaRPr>
            </a:p>
          </p:txBody>
        </p:sp>
        <p:sp>
          <p:nvSpPr>
            <p:cNvPr id="116752" name="Rectangle 16"/>
            <p:cNvSpPr>
              <a:spLocks noChangeArrowheads="1"/>
            </p:cNvSpPr>
            <p:nvPr/>
          </p:nvSpPr>
          <p:spPr bwMode="auto">
            <a:xfrm>
              <a:off x="2556" y="1130"/>
              <a:ext cx="155"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GB" sz="1200" b="1" dirty="0">
                <a:latin typeface="+mj-lt"/>
                <a:ea typeface="ＭＳ Ｐゴシック" charset="0"/>
              </a:endParaRPr>
            </a:p>
          </p:txBody>
        </p:sp>
        <p:sp>
          <p:nvSpPr>
            <p:cNvPr id="116753" name="Rectangle 17"/>
            <p:cNvSpPr>
              <a:spLocks noChangeArrowheads="1"/>
            </p:cNvSpPr>
            <p:nvPr/>
          </p:nvSpPr>
          <p:spPr bwMode="auto">
            <a:xfrm>
              <a:off x="2556" y="1395"/>
              <a:ext cx="155"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GB" sz="1200" b="1" dirty="0">
                <a:latin typeface="+mj-lt"/>
                <a:ea typeface="ＭＳ Ｐゴシック" charset="0"/>
              </a:endParaRPr>
            </a:p>
          </p:txBody>
        </p:sp>
        <p:sp>
          <p:nvSpPr>
            <p:cNvPr id="116754" name="Rectangle 18"/>
            <p:cNvSpPr>
              <a:spLocks noChangeArrowheads="1"/>
            </p:cNvSpPr>
            <p:nvPr/>
          </p:nvSpPr>
          <p:spPr bwMode="auto">
            <a:xfrm>
              <a:off x="2569" y="1660"/>
              <a:ext cx="155"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GB" sz="1200" b="1" dirty="0">
                <a:latin typeface="+mj-lt"/>
                <a:ea typeface="ＭＳ Ｐゴシック" charset="0"/>
              </a:endParaRPr>
            </a:p>
          </p:txBody>
        </p:sp>
      </p:grpSp>
      <p:sp>
        <p:nvSpPr>
          <p:cNvPr id="116786" name="Rectangle 50"/>
          <p:cNvSpPr>
            <a:spLocks noChangeArrowheads="1"/>
          </p:cNvSpPr>
          <p:nvPr/>
        </p:nvSpPr>
        <p:spPr bwMode="auto">
          <a:xfrm>
            <a:off x="941317" y="4331779"/>
            <a:ext cx="2674144"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GB" b="1" dirty="0">
                <a:latin typeface="+mj-lt"/>
                <a:ea typeface="ＭＳ Ｐゴシック" charset="0"/>
              </a:rPr>
              <a:t>&gt;Seq1</a:t>
            </a:r>
          </a:p>
          <a:p>
            <a:pPr>
              <a:defRPr/>
            </a:pPr>
            <a:r>
              <a:rPr lang="en-GB" b="1" dirty="0">
                <a:latin typeface="+mj-lt"/>
                <a:ea typeface="ＭＳ Ｐゴシック" charset="0"/>
              </a:rPr>
              <a:t>THEFATCAT</a:t>
            </a:r>
          </a:p>
          <a:p>
            <a:pPr>
              <a:defRPr/>
            </a:pPr>
            <a:r>
              <a:rPr lang="en-GB" b="1" dirty="0">
                <a:latin typeface="+mj-lt"/>
                <a:ea typeface="ＭＳ Ｐゴシック" charset="0"/>
              </a:rPr>
              <a:t>&gt;Seq2</a:t>
            </a:r>
          </a:p>
          <a:p>
            <a:pPr>
              <a:defRPr/>
            </a:pPr>
            <a:r>
              <a:rPr lang="en-GB" b="1" dirty="0">
                <a:latin typeface="+mj-lt"/>
                <a:ea typeface="ＭＳ Ｐゴシック" charset="0"/>
              </a:rPr>
              <a:t>THE</a:t>
            </a:r>
            <a:r>
              <a:rPr lang="fr-FR" b="1" dirty="0">
                <a:latin typeface="+mj-lt"/>
                <a:ea typeface="ＭＳ Ｐゴシック" charset="0"/>
              </a:rPr>
              <a:t>F</a:t>
            </a:r>
            <a:r>
              <a:rPr lang="en-GB" b="1" dirty="0">
                <a:latin typeface="+mj-lt"/>
                <a:ea typeface="ＭＳ Ｐゴシック" charset="0"/>
              </a:rPr>
              <a:t>ASTCAT</a:t>
            </a:r>
          </a:p>
        </p:txBody>
      </p:sp>
      <p:grpSp>
        <p:nvGrpSpPr>
          <p:cNvPr id="116802" name="Group 66"/>
          <p:cNvGrpSpPr>
            <a:grpSpLocks/>
          </p:cNvGrpSpPr>
          <p:nvPr/>
        </p:nvGrpSpPr>
        <p:grpSpPr bwMode="auto">
          <a:xfrm>
            <a:off x="2730298" y="4331779"/>
            <a:ext cx="2628900" cy="2096692"/>
            <a:chOff x="1632" y="2736"/>
            <a:chExt cx="2208" cy="1761"/>
          </a:xfrm>
        </p:grpSpPr>
        <p:sp>
          <p:nvSpPr>
            <p:cNvPr id="116791" name="Line 55"/>
            <p:cNvSpPr>
              <a:spLocks noChangeShapeType="1"/>
            </p:cNvSpPr>
            <p:nvPr/>
          </p:nvSpPr>
          <p:spPr bwMode="auto">
            <a:xfrm>
              <a:off x="1632" y="3216"/>
              <a:ext cx="2208"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latin typeface="+mj-lt"/>
                <a:ea typeface="ＭＳ Ｐゴシック" charset="0"/>
              </a:endParaRPr>
            </a:p>
          </p:txBody>
        </p:sp>
        <p:sp>
          <p:nvSpPr>
            <p:cNvPr id="116788" name="Rectangle 52"/>
            <p:cNvSpPr>
              <a:spLocks noChangeArrowheads="1"/>
            </p:cNvSpPr>
            <p:nvPr/>
          </p:nvSpPr>
          <p:spPr bwMode="auto">
            <a:xfrm>
              <a:off x="2064" y="2736"/>
              <a:ext cx="1296" cy="11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350">
                <a:latin typeface="+mj-lt"/>
                <a:ea typeface="ＭＳ Ｐゴシック" charset="0"/>
              </a:endParaRPr>
            </a:p>
          </p:txBody>
        </p:sp>
        <p:sp>
          <p:nvSpPr>
            <p:cNvPr id="116790" name="Rectangle 54"/>
            <p:cNvSpPr>
              <a:spLocks noChangeArrowheads="1"/>
            </p:cNvSpPr>
            <p:nvPr/>
          </p:nvSpPr>
          <p:spPr bwMode="auto">
            <a:xfrm>
              <a:off x="2001" y="3954"/>
              <a:ext cx="1436" cy="543"/>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fr-FR" b="1" dirty="0">
                  <a:latin typeface="+mj-lt"/>
                  <a:ea typeface="ＭＳ Ｐゴシック" charset="0"/>
                </a:rPr>
                <a:t>DYNAMIC</a:t>
              </a:r>
            </a:p>
            <a:p>
              <a:pPr algn="ctr">
                <a:defRPr/>
              </a:pPr>
              <a:r>
                <a:rPr lang="fr-FR" b="1" dirty="0">
                  <a:latin typeface="+mj-lt"/>
                  <a:ea typeface="ＭＳ Ｐゴシック" charset="0"/>
                </a:rPr>
                <a:t>PROGRAMMING</a:t>
              </a:r>
              <a:endParaRPr lang="en-GB" b="1" dirty="0">
                <a:latin typeface="+mj-lt"/>
                <a:ea typeface="ＭＳ Ｐゴシック" charset="0"/>
              </a:endParaRPr>
            </a:p>
          </p:txBody>
        </p:sp>
        <p:grpSp>
          <p:nvGrpSpPr>
            <p:cNvPr id="70671" name="Group 59"/>
            <p:cNvGrpSpPr>
              <a:grpSpLocks/>
            </p:cNvGrpSpPr>
            <p:nvPr/>
          </p:nvGrpSpPr>
          <p:grpSpPr bwMode="auto">
            <a:xfrm>
              <a:off x="2064" y="2736"/>
              <a:ext cx="1200" cy="1008"/>
              <a:chOff x="1632" y="1248"/>
              <a:chExt cx="2682" cy="2286"/>
            </a:xfrm>
          </p:grpSpPr>
          <p:sp>
            <p:nvSpPr>
              <p:cNvPr id="116796" name="Gear"/>
              <p:cNvSpPr>
                <a:spLocks noEditPoints="1" noChangeArrowheads="1"/>
              </p:cNvSpPr>
              <p:nvPr/>
            </p:nvSpPr>
            <p:spPr bwMode="auto">
              <a:xfrm>
                <a:off x="3118" y="1248"/>
                <a:ext cx="1196"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flatTx/>
              </a:bodyPr>
              <a:lstStyle/>
              <a:p>
                <a:pPr>
                  <a:defRPr/>
                </a:pPr>
                <a:endParaRPr lang="en-US" sz="1350">
                  <a:latin typeface="+mj-lt"/>
                  <a:ea typeface="ＭＳ Ｐゴシック" charset="0"/>
                </a:endParaRPr>
              </a:p>
            </p:txBody>
          </p:sp>
          <p:sp>
            <p:nvSpPr>
              <p:cNvPr id="116797" name="AutoShape 61"/>
              <p:cNvSpPr>
                <a:spLocks noEditPoints="1" noChangeArrowheads="1"/>
              </p:cNvSpPr>
              <p:nvPr/>
            </p:nvSpPr>
            <p:spPr bwMode="auto">
              <a:xfrm>
                <a:off x="1632" y="1679"/>
                <a:ext cx="1428" cy="1254"/>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flatTx/>
              </a:bodyPr>
              <a:lstStyle/>
              <a:p>
                <a:pPr>
                  <a:defRPr/>
                </a:pPr>
                <a:endParaRPr lang="en-US" sz="1350">
                  <a:latin typeface="+mj-lt"/>
                  <a:ea typeface="ＭＳ Ｐゴシック" charset="0"/>
                </a:endParaRPr>
              </a:p>
            </p:txBody>
          </p:sp>
          <p:sp>
            <p:nvSpPr>
              <p:cNvPr id="116798" name="AutoShape 62"/>
              <p:cNvSpPr>
                <a:spLocks noEditPoints="1" noChangeArrowheads="1"/>
              </p:cNvSpPr>
              <p:nvPr/>
            </p:nvSpPr>
            <p:spPr bwMode="auto">
              <a:xfrm>
                <a:off x="2560" y="2142"/>
                <a:ext cx="1587"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flatTx/>
              </a:bodyPr>
              <a:lstStyle/>
              <a:p>
                <a:pPr>
                  <a:defRPr/>
                </a:pPr>
                <a:endParaRPr lang="en-US" sz="1350">
                  <a:latin typeface="+mj-lt"/>
                  <a:ea typeface="ＭＳ Ｐゴシック" charset="0"/>
                </a:endParaRPr>
              </a:p>
            </p:txBody>
          </p:sp>
        </p:grpSp>
      </p:grpSp>
      <p:sp>
        <p:nvSpPr>
          <p:cNvPr id="116800" name="Rectangle 64"/>
          <p:cNvSpPr>
            <a:spLocks noChangeArrowheads="1"/>
          </p:cNvSpPr>
          <p:nvPr/>
        </p:nvSpPr>
        <p:spPr bwMode="auto">
          <a:xfrm>
            <a:off x="5416348" y="4605624"/>
            <a:ext cx="2674144"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GB" b="1" dirty="0">
                <a:latin typeface="Courier New" panose="02070309020205020404" pitchFamily="49" charset="0"/>
                <a:ea typeface="ＭＳ Ｐゴシック" charset="0"/>
                <a:cs typeface="Courier New" panose="02070309020205020404" pitchFamily="49" charset="0"/>
              </a:rPr>
              <a:t>THEFA</a:t>
            </a:r>
            <a:r>
              <a:rPr lang="fr-FR" b="1" dirty="0">
                <a:latin typeface="Courier New" panose="02070309020205020404" pitchFamily="49" charset="0"/>
                <a:ea typeface="ＭＳ Ｐゴシック" charset="0"/>
                <a:cs typeface="Courier New" panose="02070309020205020404" pitchFamily="49" charset="0"/>
              </a:rPr>
              <a:t>-</a:t>
            </a:r>
            <a:r>
              <a:rPr lang="en-GB" b="1" dirty="0">
                <a:latin typeface="Courier New" panose="02070309020205020404" pitchFamily="49" charset="0"/>
                <a:ea typeface="ＭＳ Ｐゴシック" charset="0"/>
                <a:cs typeface="Courier New" panose="02070309020205020404" pitchFamily="49" charset="0"/>
              </a:rPr>
              <a:t>TCAT</a:t>
            </a:r>
          </a:p>
          <a:p>
            <a:pPr>
              <a:defRPr/>
            </a:pPr>
            <a:r>
              <a:rPr lang="en-GB" b="1" dirty="0">
                <a:latin typeface="Courier New" panose="02070309020205020404" pitchFamily="49" charset="0"/>
                <a:ea typeface="ＭＳ Ｐゴシック" charset="0"/>
                <a:cs typeface="Courier New" panose="02070309020205020404" pitchFamily="49" charset="0"/>
              </a:rPr>
              <a:t>THE</a:t>
            </a:r>
            <a:r>
              <a:rPr lang="fr-FR" b="1" dirty="0">
                <a:latin typeface="Courier New" panose="02070309020205020404" pitchFamily="49" charset="0"/>
                <a:ea typeface="ＭＳ Ｐゴシック" charset="0"/>
                <a:cs typeface="Courier New" panose="02070309020205020404" pitchFamily="49" charset="0"/>
              </a:rPr>
              <a:t>F</a:t>
            </a:r>
            <a:r>
              <a:rPr lang="en-GB" b="1" dirty="0">
                <a:latin typeface="Courier New" panose="02070309020205020404" pitchFamily="49" charset="0"/>
                <a:ea typeface="ＭＳ Ｐゴシック" charset="0"/>
                <a:cs typeface="Courier New" panose="02070309020205020404" pitchFamily="49" charset="0"/>
              </a:rPr>
              <a:t>ASTCAT</a:t>
            </a:r>
          </a:p>
        </p:txBody>
      </p:sp>
      <p:sp>
        <p:nvSpPr>
          <p:cNvPr id="22" name="文字方塊 21"/>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6693673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6802"/>
                                        </p:tgtEl>
                                        <p:attrNameLst>
                                          <p:attrName>style.visibility</p:attrName>
                                        </p:attrNameLst>
                                      </p:cBhvr>
                                      <p:to>
                                        <p:strVal val="visible"/>
                                      </p:to>
                                    </p:set>
                                    <p:anim calcmode="lin" valueType="num">
                                      <p:cBhvr additive="base">
                                        <p:cTn id="7" dur="500" fill="hold"/>
                                        <p:tgtEl>
                                          <p:spTgt spid="116802"/>
                                        </p:tgtEl>
                                        <p:attrNameLst>
                                          <p:attrName>ppt_x</p:attrName>
                                        </p:attrNameLst>
                                      </p:cBhvr>
                                      <p:tavLst>
                                        <p:tav tm="0">
                                          <p:val>
                                            <p:strVal val="#ppt_x"/>
                                          </p:val>
                                        </p:tav>
                                        <p:tav tm="100000">
                                          <p:val>
                                            <p:strVal val="#ppt_x"/>
                                          </p:val>
                                        </p:tav>
                                      </p:tavLst>
                                    </p:anim>
                                    <p:anim calcmode="lin" valueType="num">
                                      <p:cBhvr additive="base">
                                        <p:cTn id="8" dur="500" fill="hold"/>
                                        <p:tgtEl>
                                          <p:spTgt spid="1168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Autofit/>
          </a:bodyPr>
          <a:lstStyle/>
          <a:p>
            <a:r>
              <a:rPr lang="en-AU" altLang="zh-TW" sz="3600" dirty="0"/>
              <a:t>Using Dynamic Programming To Align Sequences</a:t>
            </a:r>
            <a:endParaRPr kumimoji="1" lang="zh-TW" altLang="en-US" sz="3600" dirty="0"/>
          </a:p>
        </p:txBody>
      </p:sp>
      <p:sp>
        <p:nvSpPr>
          <p:cNvPr id="5" name="內容版面配置區 4"/>
          <p:cNvSpPr>
            <a:spLocks noGrp="1"/>
          </p:cNvSpPr>
          <p:nvPr>
            <p:ph idx="1"/>
          </p:nvPr>
        </p:nvSpPr>
        <p:spPr/>
        <p:txBody>
          <a:bodyPr anchor="t"/>
          <a:lstStyle/>
          <a:p>
            <a:pPr>
              <a:lnSpc>
                <a:spcPct val="150000"/>
              </a:lnSpc>
            </a:pPr>
            <a:r>
              <a:rPr lang="en-GB" altLang="zh-TW" dirty="0">
                <a:latin typeface="+mj-lt"/>
              </a:rPr>
              <a:t> Understanding the DP concept</a:t>
            </a:r>
          </a:p>
          <a:p>
            <a:pPr>
              <a:lnSpc>
                <a:spcPct val="150000"/>
              </a:lnSpc>
            </a:pPr>
            <a:r>
              <a:rPr lang="en-GB" altLang="zh-TW" dirty="0">
                <a:latin typeface="+mj-lt"/>
              </a:rPr>
              <a:t>Coding a Global and a Local Algorithm</a:t>
            </a:r>
            <a:endParaRPr lang="en-GB" altLang="zh-TW" dirty="0">
              <a:solidFill>
                <a:srgbClr val="FF6600"/>
              </a:solidFill>
              <a:latin typeface="+mj-lt"/>
            </a:endParaRPr>
          </a:p>
          <a:p>
            <a:pPr>
              <a:lnSpc>
                <a:spcPct val="150000"/>
              </a:lnSpc>
            </a:pPr>
            <a:r>
              <a:rPr lang="en-GB" altLang="zh-TW" dirty="0">
                <a:latin typeface="+mj-lt"/>
              </a:rPr>
              <a:t>Aligning with affine gap penalties</a:t>
            </a:r>
            <a:endParaRPr lang="en-GB" altLang="zh-TW" dirty="0">
              <a:solidFill>
                <a:srgbClr val="FF6600"/>
              </a:solidFill>
              <a:latin typeface="+mj-lt"/>
            </a:endParaRPr>
          </a:p>
        </p:txBody>
      </p:sp>
      <p:sp>
        <p:nvSpPr>
          <p:cNvPr id="7" name="文字方塊 6"/>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1538145446"/>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8B466-8BAA-1141-A26F-37ED50A8FDCC}"/>
              </a:ext>
            </a:extLst>
          </p:cNvPr>
          <p:cNvSpPr>
            <a:spLocks noGrp="1"/>
          </p:cNvSpPr>
          <p:nvPr>
            <p:ph type="ctrTitle"/>
          </p:nvPr>
        </p:nvSpPr>
        <p:spPr/>
        <p:txBody>
          <a:bodyPr/>
          <a:lstStyle/>
          <a:p>
            <a:r>
              <a:rPr lang="en-US" dirty="0"/>
              <a:t>Dynamic Programming</a:t>
            </a:r>
          </a:p>
        </p:txBody>
      </p:sp>
      <p:sp>
        <p:nvSpPr>
          <p:cNvPr id="2" name="Subtitle 1">
            <a:extLst>
              <a:ext uri="{FF2B5EF4-FFF2-40B4-BE49-F238E27FC236}">
                <a16:creationId xmlns:a16="http://schemas.microsoft.com/office/drawing/2014/main" id="{F0AB14D2-3210-0544-82AD-25648845FA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200614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4AC4BC-1701-5F44-8C2C-7EA2C99F0581}"/>
              </a:ext>
            </a:extLst>
          </p:cNvPr>
          <p:cNvPicPr>
            <a:picLocks noChangeAspect="1"/>
          </p:cNvPicPr>
          <p:nvPr/>
        </p:nvPicPr>
        <p:blipFill>
          <a:blip r:embed="rId2"/>
          <a:stretch>
            <a:fillRect/>
          </a:stretch>
        </p:blipFill>
        <p:spPr>
          <a:xfrm>
            <a:off x="388742" y="123727"/>
            <a:ext cx="8366516" cy="6048473"/>
          </a:xfrm>
          <a:prstGeom prst="rect">
            <a:avLst/>
          </a:prstGeom>
        </p:spPr>
      </p:pic>
      <p:sp>
        <p:nvSpPr>
          <p:cNvPr id="5" name="Rectangle 4">
            <a:extLst>
              <a:ext uri="{FF2B5EF4-FFF2-40B4-BE49-F238E27FC236}">
                <a16:creationId xmlns:a16="http://schemas.microsoft.com/office/drawing/2014/main" id="{858CAD69-14DD-1B4E-8E6D-6487F354D58F}"/>
              </a:ext>
            </a:extLst>
          </p:cNvPr>
          <p:cNvSpPr/>
          <p:nvPr/>
        </p:nvSpPr>
        <p:spPr>
          <a:xfrm>
            <a:off x="0" y="6211669"/>
            <a:ext cx="9144000" cy="646331"/>
          </a:xfrm>
          <a:prstGeom prst="rect">
            <a:avLst/>
          </a:prstGeom>
        </p:spPr>
        <p:txBody>
          <a:bodyPr wrap="square">
            <a:spAutoFit/>
          </a:bodyPr>
          <a:lstStyle/>
          <a:p>
            <a:r>
              <a:rPr lang="en-US" dirty="0"/>
              <a:t>Bellman, R. The theory of dynamic programming. </a:t>
            </a:r>
            <a:r>
              <a:rPr lang="en-US" i="1" dirty="0"/>
              <a:t>Bulletin of the American Mathematical Society</a:t>
            </a:r>
            <a:r>
              <a:rPr lang="en-US" dirty="0"/>
              <a:t> </a:t>
            </a:r>
            <a:r>
              <a:rPr lang="en-US" b="1" dirty="0"/>
              <a:t>60,</a:t>
            </a:r>
            <a:r>
              <a:rPr lang="en-US" dirty="0"/>
              <a:t> 503–515 (1954).</a:t>
            </a:r>
          </a:p>
        </p:txBody>
      </p:sp>
    </p:spTree>
    <p:extLst>
      <p:ext uri="{BB962C8B-B14F-4D97-AF65-F5344CB8AC3E}">
        <p14:creationId xmlns:p14="http://schemas.microsoft.com/office/powerpoint/2010/main" val="1606905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Autofit/>
          </a:bodyPr>
          <a:lstStyle/>
          <a:p>
            <a:r>
              <a:rPr lang="en-AU" altLang="zh-TW" sz="3600" dirty="0"/>
              <a:t>Using Dynamic Programming To Align Sequences</a:t>
            </a:r>
            <a:endParaRPr kumimoji="1" lang="zh-TW" altLang="en-US" sz="3600" dirty="0"/>
          </a:p>
        </p:txBody>
      </p:sp>
      <p:sp>
        <p:nvSpPr>
          <p:cNvPr id="5" name="內容版面配置區 4"/>
          <p:cNvSpPr>
            <a:spLocks noGrp="1"/>
          </p:cNvSpPr>
          <p:nvPr>
            <p:ph idx="1"/>
          </p:nvPr>
        </p:nvSpPr>
        <p:spPr/>
        <p:txBody>
          <a:bodyPr anchor="t">
            <a:normAutofit/>
          </a:bodyPr>
          <a:lstStyle/>
          <a:p>
            <a:pPr>
              <a:lnSpc>
                <a:spcPct val="100000"/>
              </a:lnSpc>
            </a:pPr>
            <a:r>
              <a:rPr lang="en-GB" altLang="zh-TW" sz="3200" dirty="0"/>
              <a:t>DP invented in the 1950s by Bellman	</a:t>
            </a:r>
          </a:p>
          <a:p>
            <a:pPr lvl="1">
              <a:lnSpc>
                <a:spcPct val="100000"/>
              </a:lnSpc>
            </a:pPr>
            <a:r>
              <a:rPr lang="en-GB" altLang="zh-TW" sz="2800" dirty="0"/>
              <a:t>Programming </a:t>
            </a:r>
            <a:r>
              <a:rPr lang="en-GB" altLang="zh-TW" sz="2800" dirty="0">
                <a:sym typeface="Wingdings" charset="2"/>
              </a:rPr>
              <a:t> Tabulation</a:t>
            </a:r>
          </a:p>
          <a:p>
            <a:pPr>
              <a:lnSpc>
                <a:spcPct val="100000"/>
              </a:lnSpc>
            </a:pPr>
            <a:r>
              <a:rPr lang="en-GB" altLang="zh-TW" sz="3200" dirty="0"/>
              <a:t>Re-invented in 1970 by Needlman and Wunsch</a:t>
            </a:r>
          </a:p>
          <a:p>
            <a:pPr lvl="1">
              <a:lnSpc>
                <a:spcPct val="100000"/>
              </a:lnSpc>
            </a:pPr>
            <a:r>
              <a:rPr lang="en-GB" altLang="zh-TW" sz="2800" dirty="0"/>
              <a:t>It took 10 year to find out…</a:t>
            </a:r>
          </a:p>
          <a:p>
            <a:pPr lvl="1">
              <a:lnSpc>
                <a:spcPct val="100000"/>
              </a:lnSpc>
            </a:pPr>
            <a:r>
              <a:rPr lang="en-US" sz="2000" i="1" dirty="0"/>
              <a:t>Needleman, Saul B. &amp; Wunsch, Christian D. (1970). </a:t>
            </a:r>
            <a:r>
              <a:rPr lang="en-US" sz="2000" i="1" dirty="0">
                <a:hlinkClick r:id="rId2"/>
              </a:rPr>
              <a:t>"A general method applicable to the search for similarities in the amino acid sequence of two proteins"</a:t>
            </a:r>
            <a:r>
              <a:rPr lang="en-US" sz="2000" i="1" dirty="0"/>
              <a:t>. Journal of Molecular Biology. </a:t>
            </a:r>
            <a:r>
              <a:rPr lang="en-US" sz="2000" b="1" i="1" dirty="0"/>
              <a:t>48</a:t>
            </a:r>
            <a:r>
              <a:rPr lang="en-US" sz="2000" i="1" dirty="0"/>
              <a:t> (3): 443–53</a:t>
            </a:r>
            <a:endParaRPr lang="en-GB" altLang="zh-TW" sz="2800" dirty="0"/>
          </a:p>
        </p:txBody>
      </p:sp>
      <p:sp>
        <p:nvSpPr>
          <p:cNvPr id="7" name="文字方塊 6"/>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3929381218"/>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EDF540-7C8A-7640-9450-B8323BA447D3}"/>
              </a:ext>
            </a:extLst>
          </p:cNvPr>
          <p:cNvSpPr>
            <a:spLocks noGrp="1"/>
          </p:cNvSpPr>
          <p:nvPr>
            <p:ph type="ctrTitle"/>
          </p:nvPr>
        </p:nvSpPr>
        <p:spPr/>
        <p:txBody>
          <a:bodyPr/>
          <a:lstStyle/>
          <a:p>
            <a:r>
              <a:rPr lang="en-US" dirty="0"/>
              <a:t>Global Alignment</a:t>
            </a:r>
          </a:p>
        </p:txBody>
      </p:sp>
      <p:sp>
        <p:nvSpPr>
          <p:cNvPr id="3" name="Subtitle 2">
            <a:extLst>
              <a:ext uri="{FF2B5EF4-FFF2-40B4-BE49-F238E27FC236}">
                <a16:creationId xmlns:a16="http://schemas.microsoft.com/office/drawing/2014/main" id="{A1B3ADC7-478A-B649-8EEE-3B54388C862A}"/>
              </a:ext>
            </a:extLst>
          </p:cNvPr>
          <p:cNvSpPr>
            <a:spLocks noGrp="1"/>
          </p:cNvSpPr>
          <p:nvPr>
            <p:ph type="subTitle" idx="1"/>
          </p:nvPr>
        </p:nvSpPr>
        <p:spPr/>
        <p:txBody>
          <a:bodyPr>
            <a:normAutofit fontScale="62500" lnSpcReduction="20000"/>
          </a:bodyPr>
          <a:lstStyle/>
          <a:p>
            <a:pPr>
              <a:lnSpc>
                <a:spcPct val="120000"/>
              </a:lnSpc>
            </a:pPr>
            <a:r>
              <a:rPr lang="en-US" sz="3200" i="1" dirty="0">
                <a:solidFill>
                  <a:schemeClr val="bg1"/>
                </a:solidFill>
              </a:rPr>
              <a:t>Needleman, Saul B. &amp; Wunsch, Christian D. (1970). </a:t>
            </a:r>
            <a:r>
              <a:rPr lang="en-US" sz="3200" i="1" dirty="0">
                <a:solidFill>
                  <a:schemeClr val="bg1"/>
                </a:solidFill>
                <a:hlinkClick r:id="rId2">
                  <a:extLst>
                    <a:ext uri="{A12FA001-AC4F-418D-AE19-62706E023703}">
                      <ahyp:hlinkClr xmlns:ahyp="http://schemas.microsoft.com/office/drawing/2018/hyperlinkcolor" val="tx"/>
                    </a:ext>
                  </a:extLst>
                </a:hlinkClick>
              </a:rPr>
              <a:t>"A general method applicable to the search for similarities in the amino acid sequence of two proteins"</a:t>
            </a:r>
            <a:r>
              <a:rPr lang="en-US" sz="3200" i="1" dirty="0">
                <a:solidFill>
                  <a:schemeClr val="bg1"/>
                </a:solidFill>
              </a:rPr>
              <a:t>. Journal of Molecular Biology. </a:t>
            </a:r>
            <a:r>
              <a:rPr lang="en-US" sz="3200" b="1" i="1" dirty="0">
                <a:solidFill>
                  <a:schemeClr val="bg1"/>
                </a:solidFill>
              </a:rPr>
              <a:t>48</a:t>
            </a:r>
            <a:r>
              <a:rPr lang="en-US" sz="3200" i="1" dirty="0">
                <a:solidFill>
                  <a:schemeClr val="bg1"/>
                </a:solidFill>
              </a:rPr>
              <a:t> (3): 443–53</a:t>
            </a:r>
            <a:endParaRPr lang="en-US" sz="3200" dirty="0">
              <a:solidFill>
                <a:schemeClr val="bg1"/>
              </a:solidFill>
            </a:endParaRPr>
          </a:p>
        </p:txBody>
      </p:sp>
    </p:spTree>
    <p:extLst>
      <p:ext uri="{BB962C8B-B14F-4D97-AF65-F5344CB8AC3E}">
        <p14:creationId xmlns:p14="http://schemas.microsoft.com/office/powerpoint/2010/main" val="7050350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GB" altLang="zh-TW" sz="3600"/>
              <a:t>The Foolish Assumption</a:t>
            </a:r>
            <a:endParaRPr kumimoji="1" lang="zh-TW" altLang="en-US" sz="3600" dirty="0"/>
          </a:p>
        </p:txBody>
      </p:sp>
      <p:sp>
        <p:nvSpPr>
          <p:cNvPr id="4" name="Content Placeholder 3">
            <a:extLst>
              <a:ext uri="{FF2B5EF4-FFF2-40B4-BE49-F238E27FC236}">
                <a16:creationId xmlns:a16="http://schemas.microsoft.com/office/drawing/2014/main" id="{D40EC79B-0DF4-5E45-8AE4-132CBCAEC4D1}"/>
              </a:ext>
            </a:extLst>
          </p:cNvPr>
          <p:cNvSpPr>
            <a:spLocks noGrp="1"/>
          </p:cNvSpPr>
          <p:nvPr>
            <p:ph idx="1"/>
          </p:nvPr>
        </p:nvSpPr>
        <p:spPr/>
        <p:txBody>
          <a:bodyPr/>
          <a:lstStyle/>
          <a:p>
            <a:pPr>
              <a:lnSpc>
                <a:spcPct val="100000"/>
              </a:lnSpc>
            </a:pPr>
            <a:r>
              <a:rPr lang="en-GB" altLang="zh-TW" sz="2400" dirty="0">
                <a:latin typeface="+mj-lt"/>
              </a:rPr>
              <a:t>The score of each column of the alignment is independent from the rest of the alignment</a:t>
            </a:r>
          </a:p>
          <a:p>
            <a:pPr>
              <a:lnSpc>
                <a:spcPct val="100000"/>
              </a:lnSpc>
            </a:pPr>
            <a:r>
              <a:rPr lang="en-GB" altLang="zh-TW" sz="2400" dirty="0">
                <a:latin typeface="+mj-lt"/>
              </a:rPr>
              <a:t>It is possible to model the relationship between two sequences with:</a:t>
            </a:r>
          </a:p>
          <a:p>
            <a:pPr lvl="1">
              <a:lnSpc>
                <a:spcPct val="100000"/>
              </a:lnSpc>
            </a:pPr>
            <a:r>
              <a:rPr lang="en-GB" altLang="zh-TW" sz="2100" dirty="0">
                <a:latin typeface="+mj-lt"/>
              </a:rPr>
              <a:t>A substitution matrix</a:t>
            </a:r>
          </a:p>
          <a:p>
            <a:pPr lvl="1">
              <a:lnSpc>
                <a:spcPct val="100000"/>
              </a:lnSpc>
            </a:pPr>
            <a:r>
              <a:rPr lang="en-GB" altLang="zh-TW" sz="2100" dirty="0">
                <a:latin typeface="+mj-lt"/>
              </a:rPr>
              <a:t>A simple gap penalty</a:t>
            </a:r>
          </a:p>
          <a:p>
            <a:pPr marL="0" indent="0">
              <a:lnSpc>
                <a:spcPct val="100000"/>
              </a:lnSpc>
              <a:buNone/>
            </a:pPr>
            <a:endParaRPr lang="en-US" dirty="0">
              <a:latin typeface="+mj-lt"/>
            </a:endParaRPr>
          </a:p>
        </p:txBody>
      </p:sp>
      <p:sp>
        <p:nvSpPr>
          <p:cNvPr id="7" name="文字方塊 6"/>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2989393492"/>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AU" altLang="zh-TW" sz="3600" dirty="0"/>
              <a:t>The Principal of DP</a:t>
            </a:r>
            <a:endParaRPr kumimoji="1" lang="zh-TW" altLang="en-US" sz="3600" dirty="0"/>
          </a:p>
        </p:txBody>
      </p:sp>
      <p:sp>
        <p:nvSpPr>
          <p:cNvPr id="4" name="Content Placeholder 3"/>
          <p:cNvSpPr>
            <a:spLocks noGrp="1"/>
          </p:cNvSpPr>
          <p:nvPr>
            <p:ph idx="1"/>
          </p:nvPr>
        </p:nvSpPr>
        <p:spPr/>
        <p:txBody>
          <a:bodyPr>
            <a:normAutofit/>
          </a:bodyPr>
          <a:lstStyle/>
          <a:p>
            <a:r>
              <a:rPr lang="en-AU" altLang="zh-TW" dirty="0"/>
              <a:t>If you extend optimally an optimal alignment of two sub-sequences, the result remains an optimal alignment</a:t>
            </a:r>
          </a:p>
        </p:txBody>
      </p:sp>
      <p:grpSp>
        <p:nvGrpSpPr>
          <p:cNvPr id="2" name="Group 18"/>
          <p:cNvGrpSpPr>
            <a:grpSpLocks/>
          </p:cNvGrpSpPr>
          <p:nvPr/>
        </p:nvGrpSpPr>
        <p:grpSpPr bwMode="auto">
          <a:xfrm>
            <a:off x="2489541" y="3055258"/>
            <a:ext cx="4164918" cy="2648856"/>
            <a:chOff x="960" y="1968"/>
            <a:chExt cx="2893" cy="1887"/>
          </a:xfrm>
        </p:grpSpPr>
        <p:sp>
          <p:nvSpPr>
            <p:cNvPr id="22534" name="Text Box 5"/>
            <p:cNvSpPr txBox="1">
              <a:spLocks noChangeArrowheads="1"/>
            </p:cNvSpPr>
            <p:nvPr/>
          </p:nvSpPr>
          <p:spPr bwMode="auto">
            <a:xfrm>
              <a:off x="960" y="2596"/>
              <a:ext cx="618" cy="54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X-XX</a:t>
              </a:r>
            </a:p>
            <a:p>
              <a:pPr eaLnBrk="1" hangingPunct="1"/>
              <a:r>
                <a:rPr lang="en-AU" altLang="zh-TW" sz="1800"/>
                <a:t>XXXX</a:t>
              </a:r>
            </a:p>
          </p:txBody>
        </p:sp>
        <p:sp>
          <p:nvSpPr>
            <p:cNvPr id="22535" name="Text Box 6"/>
            <p:cNvSpPr txBox="1">
              <a:spLocks noChangeArrowheads="1"/>
            </p:cNvSpPr>
            <p:nvPr/>
          </p:nvSpPr>
          <p:spPr bwMode="auto">
            <a:xfrm>
              <a:off x="2448" y="1968"/>
              <a:ext cx="271" cy="543"/>
            </a:xfrm>
            <a:prstGeom prst="rect">
              <a:avLst/>
            </a:prstGeom>
            <a:solidFill>
              <a:srgbClr val="A8F98F"/>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X</a:t>
              </a:r>
            </a:p>
            <a:p>
              <a:pPr eaLnBrk="1" hangingPunct="1"/>
              <a:r>
                <a:rPr lang="en-AU" altLang="zh-TW" sz="1800"/>
                <a:t>-</a:t>
              </a:r>
            </a:p>
          </p:txBody>
        </p:sp>
        <p:sp>
          <p:nvSpPr>
            <p:cNvPr id="22536" name="Text Box 7"/>
            <p:cNvSpPr txBox="1">
              <a:spLocks noChangeArrowheads="1"/>
            </p:cNvSpPr>
            <p:nvPr/>
          </p:nvSpPr>
          <p:spPr bwMode="auto">
            <a:xfrm>
              <a:off x="2448" y="2596"/>
              <a:ext cx="271" cy="543"/>
            </a:xfrm>
            <a:prstGeom prst="rect">
              <a:avLst/>
            </a:prstGeom>
            <a:solidFill>
              <a:schemeClr val="accent1"/>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X</a:t>
              </a:r>
            </a:p>
            <a:p>
              <a:pPr eaLnBrk="1" hangingPunct="1"/>
              <a:r>
                <a:rPr lang="en-AU" altLang="zh-TW" sz="1800"/>
                <a:t>X</a:t>
              </a:r>
            </a:p>
          </p:txBody>
        </p:sp>
        <p:sp>
          <p:nvSpPr>
            <p:cNvPr id="22537" name="Text Box 8"/>
            <p:cNvSpPr txBox="1">
              <a:spLocks noChangeArrowheads="1"/>
            </p:cNvSpPr>
            <p:nvPr/>
          </p:nvSpPr>
          <p:spPr bwMode="auto">
            <a:xfrm>
              <a:off x="2448" y="3312"/>
              <a:ext cx="271" cy="543"/>
            </a:xfrm>
            <a:prstGeom prst="rect">
              <a:avLst/>
            </a:prstGeom>
            <a:solidFill>
              <a:srgbClr val="F9AD8F"/>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a:t>
              </a:r>
            </a:p>
            <a:p>
              <a:pPr eaLnBrk="1" hangingPunct="1"/>
              <a:r>
                <a:rPr lang="en-AU" altLang="zh-TW" sz="1800"/>
                <a:t>X</a:t>
              </a:r>
            </a:p>
          </p:txBody>
        </p:sp>
        <p:sp>
          <p:nvSpPr>
            <p:cNvPr id="22538" name="Line 9"/>
            <p:cNvSpPr>
              <a:spLocks noChangeShapeType="1"/>
            </p:cNvSpPr>
            <p:nvPr/>
          </p:nvSpPr>
          <p:spPr bwMode="auto">
            <a:xfrm>
              <a:off x="2064" y="2880"/>
              <a:ext cx="384" cy="67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22539" name="Line 10"/>
            <p:cNvSpPr>
              <a:spLocks noChangeShapeType="1"/>
            </p:cNvSpPr>
            <p:nvPr/>
          </p:nvSpPr>
          <p:spPr bwMode="auto">
            <a:xfrm>
              <a:off x="2064" y="2880"/>
              <a:ext cx="384"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22540" name="Line 12"/>
            <p:cNvSpPr>
              <a:spLocks noChangeShapeType="1"/>
            </p:cNvSpPr>
            <p:nvPr/>
          </p:nvSpPr>
          <p:spPr bwMode="auto">
            <a:xfrm flipV="1">
              <a:off x="2064" y="2208"/>
              <a:ext cx="384" cy="67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22541" name="Rectangle 13"/>
            <p:cNvSpPr>
              <a:spLocks noChangeArrowheads="1"/>
            </p:cNvSpPr>
            <p:nvPr/>
          </p:nvSpPr>
          <p:spPr bwMode="auto">
            <a:xfrm>
              <a:off x="2792" y="2064"/>
              <a:ext cx="914"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dirty="0">
                  <a:latin typeface="Comic Sans MS" charset="0"/>
                </a:rPr>
                <a:t>Deletion</a:t>
              </a:r>
            </a:p>
          </p:txBody>
        </p:sp>
        <p:sp>
          <p:nvSpPr>
            <p:cNvPr id="22542" name="Rectangle 14"/>
            <p:cNvSpPr>
              <a:spLocks noChangeArrowheads="1"/>
            </p:cNvSpPr>
            <p:nvPr/>
          </p:nvSpPr>
          <p:spPr bwMode="auto">
            <a:xfrm>
              <a:off x="2794" y="2736"/>
              <a:ext cx="1059"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dirty="0">
                  <a:latin typeface="Comic Sans MS" charset="0"/>
                </a:rPr>
                <a:t>Alignment</a:t>
              </a:r>
            </a:p>
          </p:txBody>
        </p:sp>
        <p:sp>
          <p:nvSpPr>
            <p:cNvPr id="22543" name="Rectangle 15"/>
            <p:cNvSpPr>
              <a:spLocks noChangeArrowheads="1"/>
            </p:cNvSpPr>
            <p:nvPr/>
          </p:nvSpPr>
          <p:spPr bwMode="auto">
            <a:xfrm>
              <a:off x="2827" y="3456"/>
              <a:ext cx="1007"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dirty="0">
                  <a:latin typeface="Comic Sans MS" charset="0"/>
                </a:rPr>
                <a:t>Insertion</a:t>
              </a:r>
            </a:p>
          </p:txBody>
        </p:sp>
        <p:sp>
          <p:nvSpPr>
            <p:cNvPr id="22544" name="Text Box 16"/>
            <p:cNvSpPr txBox="1">
              <a:spLocks noChangeArrowheads="1"/>
            </p:cNvSpPr>
            <p:nvPr/>
          </p:nvSpPr>
          <p:spPr bwMode="auto">
            <a:xfrm>
              <a:off x="1776" y="2592"/>
              <a:ext cx="271" cy="543"/>
            </a:xfrm>
            <a:prstGeom prst="rect">
              <a:avLst/>
            </a:prstGeom>
            <a:no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a:t>
              </a:r>
            </a:p>
            <a:p>
              <a:pPr eaLnBrk="1" hangingPunct="1"/>
              <a:r>
                <a:rPr lang="en-AU" altLang="zh-TW" sz="1800"/>
                <a:t>?</a:t>
              </a:r>
            </a:p>
          </p:txBody>
        </p:sp>
        <p:sp>
          <p:nvSpPr>
            <p:cNvPr id="22545" name="Rectangle 17"/>
            <p:cNvSpPr>
              <a:spLocks noChangeArrowheads="1"/>
            </p:cNvSpPr>
            <p:nvPr/>
          </p:nvSpPr>
          <p:spPr bwMode="auto">
            <a:xfrm>
              <a:off x="1528" y="2640"/>
              <a:ext cx="200" cy="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3000">
                  <a:latin typeface="Comic Sans MS" charset="0"/>
                </a:rPr>
                <a:t>+</a:t>
              </a:r>
            </a:p>
          </p:txBody>
        </p:sp>
      </p:grpSp>
      <p:sp>
        <p:nvSpPr>
          <p:cNvPr id="19" name="文字方塊 18"/>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52341514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ea typeface="華康黑體 Std W3" charset="0"/>
                <a:cs typeface="華康黑體 Std W3" charset="0"/>
              </a:rPr>
              <a:t>Sequence alignment</a:t>
            </a:r>
          </a:p>
        </p:txBody>
      </p:sp>
      <p:pic>
        <p:nvPicPr>
          <p:cNvPr id="5" name="Picture 4" descr="Screen Shot 2015-10-09 at 17.18.55.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9191" y="1471311"/>
            <a:ext cx="3960000" cy="1390438"/>
          </a:xfrm>
          <a:prstGeom prst="rect">
            <a:avLst/>
          </a:prstGeom>
        </p:spPr>
      </p:pic>
      <p:pic>
        <p:nvPicPr>
          <p:cNvPr id="6" name="Picture 5" descr="Screen Shot 2015-10-09 at 17.18.30.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2389" y="1471311"/>
            <a:ext cx="3002248" cy="2843161"/>
          </a:xfrm>
          <a:prstGeom prst="rect">
            <a:avLst/>
          </a:prstGeom>
        </p:spPr>
      </p:pic>
      <p:pic>
        <p:nvPicPr>
          <p:cNvPr id="7" name="Picture 6" descr="Screen Shot 2015-10-09 at 17.20.4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99191" y="3051764"/>
            <a:ext cx="3960000" cy="1393648"/>
          </a:xfrm>
          <a:prstGeom prst="rect">
            <a:avLst/>
          </a:prstGeom>
        </p:spPr>
      </p:pic>
      <p:sp>
        <p:nvSpPr>
          <p:cNvPr id="8" name="TextBox 7"/>
          <p:cNvSpPr txBox="1"/>
          <p:nvPr/>
        </p:nvSpPr>
        <p:spPr>
          <a:xfrm>
            <a:off x="4985532" y="749797"/>
            <a:ext cx="3320653" cy="461665"/>
          </a:xfrm>
          <a:prstGeom prst="rect">
            <a:avLst/>
          </a:prstGeom>
          <a:noFill/>
        </p:spPr>
        <p:txBody>
          <a:bodyPr wrap="none" rtlCol="0">
            <a:spAutoFit/>
          </a:bodyPr>
          <a:lstStyle/>
          <a:p>
            <a:r>
              <a:rPr lang="en-US" sz="2400" dirty="0">
                <a:solidFill>
                  <a:srgbClr val="000000"/>
                </a:solidFill>
              </a:rPr>
              <a:t>http://</a:t>
            </a:r>
            <a:r>
              <a:rPr lang="en-US" sz="2400" dirty="0" err="1">
                <a:solidFill>
                  <a:srgbClr val="000000"/>
                </a:solidFill>
              </a:rPr>
              <a:t>phylo.cs.mcgill.ca</a:t>
            </a:r>
            <a:r>
              <a:rPr lang="en-US" sz="2400" dirty="0">
                <a:solidFill>
                  <a:srgbClr val="000000"/>
                </a:solidFill>
              </a:rPr>
              <a:t>/</a:t>
            </a:r>
          </a:p>
        </p:txBody>
      </p:sp>
      <p:pic>
        <p:nvPicPr>
          <p:cNvPr id="11" name="Picture 10" descr="Screen Shot 2015-10-09 at 17.29.20.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79189" y="4793864"/>
            <a:ext cx="4320000" cy="1666075"/>
          </a:xfrm>
          <a:prstGeom prst="rect">
            <a:avLst/>
          </a:prstGeom>
        </p:spPr>
      </p:pic>
      <p:pic>
        <p:nvPicPr>
          <p:cNvPr id="10" name="Picture 9" descr="Screen Shot 2015-10-09 at 17.28.50.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0114" y="4793864"/>
            <a:ext cx="4629204" cy="1280993"/>
          </a:xfrm>
          <a:prstGeom prst="rect">
            <a:avLst/>
          </a:prstGeom>
        </p:spPr>
      </p:pic>
    </p:spTree>
    <p:extLst>
      <p:ext uri="{BB962C8B-B14F-4D97-AF65-F5344CB8AC3E}">
        <p14:creationId xmlns:p14="http://schemas.microsoft.com/office/powerpoint/2010/main" val="1095884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AU" altLang="zh-TW" sz="3600" dirty="0"/>
              <a:t>Finding the score of </a:t>
            </a:r>
            <a:r>
              <a:rPr lang="en-AU" altLang="zh-TW" sz="3600" i="1" dirty="0" err="1"/>
              <a:t>i</a:t>
            </a:r>
            <a:r>
              <a:rPr lang="en-AU" altLang="zh-TW" sz="3600" dirty="0" err="1"/>
              <a:t>,</a:t>
            </a:r>
            <a:r>
              <a:rPr lang="en-AU" altLang="zh-TW" sz="3600" i="1" dirty="0" err="1"/>
              <a:t>j</a:t>
            </a:r>
            <a:endParaRPr kumimoji="1" lang="zh-TW" altLang="en-US" sz="3600" i="1" dirty="0"/>
          </a:p>
        </p:txBody>
      </p:sp>
      <p:sp>
        <p:nvSpPr>
          <p:cNvPr id="3" name="Content Placeholder 2">
            <a:extLst>
              <a:ext uri="{FF2B5EF4-FFF2-40B4-BE49-F238E27FC236}">
                <a16:creationId xmlns:a16="http://schemas.microsoft.com/office/drawing/2014/main" id="{1C35FC6C-B818-1E40-B081-82BC65FF3FC2}"/>
              </a:ext>
            </a:extLst>
          </p:cNvPr>
          <p:cNvSpPr>
            <a:spLocks noGrp="1"/>
          </p:cNvSpPr>
          <p:nvPr>
            <p:ph idx="1"/>
          </p:nvPr>
        </p:nvSpPr>
        <p:spPr/>
        <p:txBody>
          <a:bodyPr>
            <a:normAutofit/>
          </a:bodyPr>
          <a:lstStyle/>
          <a:p>
            <a:r>
              <a:rPr lang="en-AU" altLang="zh-TW" sz="2400" dirty="0">
                <a:latin typeface="+mj-lt"/>
              </a:rPr>
              <a:t>Sequence 1: [1-</a:t>
            </a:r>
            <a:r>
              <a:rPr lang="en-AU" altLang="zh-TW" sz="2400" i="1" dirty="0">
                <a:latin typeface="+mj-lt"/>
              </a:rPr>
              <a:t>i</a:t>
            </a:r>
            <a:r>
              <a:rPr lang="en-AU" altLang="zh-TW" sz="2400" dirty="0">
                <a:latin typeface="+mj-lt"/>
              </a:rPr>
              <a:t>]</a:t>
            </a:r>
          </a:p>
          <a:p>
            <a:r>
              <a:rPr lang="en-AU" altLang="zh-TW" sz="2400" dirty="0">
                <a:latin typeface="+mj-lt"/>
              </a:rPr>
              <a:t>Sequence 2: [1-</a:t>
            </a:r>
            <a:r>
              <a:rPr lang="en-AU" altLang="zh-TW" sz="2400" i="1" dirty="0">
                <a:latin typeface="+mj-lt"/>
              </a:rPr>
              <a:t>j</a:t>
            </a:r>
            <a:r>
              <a:rPr lang="en-AU" altLang="zh-TW" sz="2400" dirty="0">
                <a:latin typeface="+mj-lt"/>
              </a:rPr>
              <a:t>]</a:t>
            </a:r>
          </a:p>
          <a:p>
            <a:r>
              <a:rPr lang="en-AU" altLang="zh-TW" sz="2400" dirty="0">
                <a:latin typeface="+mj-lt"/>
              </a:rPr>
              <a:t>The optimal alignment of [1-</a:t>
            </a:r>
            <a:r>
              <a:rPr lang="en-AU" altLang="zh-TW" sz="2400" i="1" dirty="0">
                <a:latin typeface="+mj-lt"/>
              </a:rPr>
              <a:t>i</a:t>
            </a:r>
            <a:r>
              <a:rPr lang="en-AU" altLang="zh-TW" sz="2400" dirty="0">
                <a:latin typeface="+mj-lt"/>
              </a:rPr>
              <a:t>] vs [1-</a:t>
            </a:r>
            <a:r>
              <a:rPr lang="en-AU" altLang="zh-TW" sz="2400" i="1" dirty="0">
                <a:latin typeface="+mj-lt"/>
              </a:rPr>
              <a:t>j</a:t>
            </a:r>
            <a:r>
              <a:rPr lang="en-AU" altLang="zh-TW" sz="2400" dirty="0">
                <a:latin typeface="+mj-lt"/>
              </a:rPr>
              <a:t>] can finish in three different manners:</a:t>
            </a:r>
          </a:p>
          <a:p>
            <a:endParaRPr lang="en-AU" altLang="zh-TW" sz="2400" dirty="0">
              <a:latin typeface="+mj-lt"/>
            </a:endParaRPr>
          </a:p>
          <a:p>
            <a:pPr marL="0" indent="0">
              <a:buNone/>
            </a:pPr>
            <a:endParaRPr lang="en-US" dirty="0">
              <a:latin typeface="+mj-lt"/>
            </a:endParaRPr>
          </a:p>
        </p:txBody>
      </p:sp>
      <p:sp>
        <p:nvSpPr>
          <p:cNvPr id="173062" name="Text Box 6"/>
          <p:cNvSpPr txBox="1">
            <a:spLocks noChangeArrowheads="1"/>
          </p:cNvSpPr>
          <p:nvPr/>
        </p:nvSpPr>
        <p:spPr bwMode="auto">
          <a:xfrm>
            <a:off x="4146948" y="5377536"/>
            <a:ext cx="312906" cy="707886"/>
          </a:xfrm>
          <a:prstGeom prst="rect">
            <a:avLst/>
          </a:prstGeom>
          <a:solidFill>
            <a:srgbClr val="A8F98F"/>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2000">
                <a:latin typeface="+mj-lt"/>
              </a:rPr>
              <a:t>X</a:t>
            </a:r>
          </a:p>
          <a:p>
            <a:pPr algn="ctr" eaLnBrk="1" hangingPunct="1"/>
            <a:r>
              <a:rPr lang="en-AU" altLang="zh-TW" sz="2000">
                <a:latin typeface="+mj-lt"/>
              </a:rPr>
              <a:t>-</a:t>
            </a:r>
          </a:p>
        </p:txBody>
      </p:sp>
      <p:sp>
        <p:nvSpPr>
          <p:cNvPr id="173063" name="Text Box 7"/>
          <p:cNvSpPr txBox="1">
            <a:spLocks noChangeArrowheads="1"/>
          </p:cNvSpPr>
          <p:nvPr/>
        </p:nvSpPr>
        <p:spPr bwMode="auto">
          <a:xfrm>
            <a:off x="4146948" y="4530025"/>
            <a:ext cx="312906" cy="707886"/>
          </a:xfrm>
          <a:prstGeom prst="rect">
            <a:avLst/>
          </a:prstGeom>
          <a:solidFill>
            <a:schemeClr val="accent1"/>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2000">
                <a:latin typeface="+mj-lt"/>
              </a:rPr>
              <a:t>X</a:t>
            </a:r>
          </a:p>
          <a:p>
            <a:pPr algn="ctr" eaLnBrk="1" hangingPunct="1"/>
            <a:r>
              <a:rPr lang="en-AU" altLang="zh-TW" sz="2000">
                <a:latin typeface="+mj-lt"/>
              </a:rPr>
              <a:t>X</a:t>
            </a:r>
          </a:p>
        </p:txBody>
      </p:sp>
      <p:sp>
        <p:nvSpPr>
          <p:cNvPr id="173064" name="Text Box 8"/>
          <p:cNvSpPr txBox="1">
            <a:spLocks noChangeArrowheads="1"/>
          </p:cNvSpPr>
          <p:nvPr/>
        </p:nvSpPr>
        <p:spPr bwMode="auto">
          <a:xfrm>
            <a:off x="4146948" y="3678128"/>
            <a:ext cx="312906" cy="707886"/>
          </a:xfrm>
          <a:prstGeom prst="rect">
            <a:avLst/>
          </a:prstGeom>
          <a:solidFill>
            <a:srgbClr val="F9AD8F"/>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2000" dirty="0">
                <a:latin typeface="+mj-lt"/>
              </a:rPr>
              <a:t>-</a:t>
            </a:r>
          </a:p>
          <a:p>
            <a:pPr algn="ctr" eaLnBrk="1" hangingPunct="1"/>
            <a:r>
              <a:rPr lang="en-AU" altLang="zh-TW" sz="2000" dirty="0">
                <a:latin typeface="+mj-lt"/>
              </a:rPr>
              <a:t>X</a:t>
            </a:r>
          </a:p>
        </p:txBody>
      </p:sp>
      <p:sp>
        <p:nvSpPr>
          <p:cNvPr id="10" name="文字方塊 9"/>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latin typeface="+mj-lt"/>
              </a:rPr>
              <a:t>Adapted from  Cedric </a:t>
            </a:r>
            <a:r>
              <a:rPr kumimoji="1" lang="en-US" altLang="zh-TW" sz="1200" dirty="0" err="1">
                <a:solidFill>
                  <a:schemeClr val="bg1"/>
                </a:solidFill>
                <a:latin typeface="+mj-lt"/>
              </a:rPr>
              <a:t>Notredame</a:t>
            </a:r>
            <a:endParaRPr kumimoji="1" lang="zh-TW" altLang="en-US" sz="1200" dirty="0">
              <a:solidFill>
                <a:schemeClr val="bg1"/>
              </a:solidFill>
              <a:latin typeface="+mj-lt"/>
            </a:endParaRPr>
          </a:p>
        </p:txBody>
      </p:sp>
    </p:spTree>
    <p:extLst>
      <p:ext uri="{BB962C8B-B14F-4D97-AF65-F5344CB8AC3E}">
        <p14:creationId xmlns:p14="http://schemas.microsoft.com/office/powerpoint/2010/main" val="17367614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4"/>
                                        </p:tgtEl>
                                        <p:attrNameLst>
                                          <p:attrName>style.visibility</p:attrName>
                                        </p:attrNameLst>
                                      </p:cBhvr>
                                      <p:to>
                                        <p:strVal val="visible"/>
                                      </p:to>
                                    </p:set>
                                    <p:anim calcmode="lin" valueType="num">
                                      <p:cBhvr additive="base">
                                        <p:cTn id="7" dur="500" fill="hold"/>
                                        <p:tgtEl>
                                          <p:spTgt spid="173064"/>
                                        </p:tgtEl>
                                        <p:attrNameLst>
                                          <p:attrName>ppt_x</p:attrName>
                                        </p:attrNameLst>
                                      </p:cBhvr>
                                      <p:tavLst>
                                        <p:tav tm="0">
                                          <p:val>
                                            <p:strVal val="0-#ppt_w/2"/>
                                          </p:val>
                                        </p:tav>
                                        <p:tav tm="100000">
                                          <p:val>
                                            <p:strVal val="#ppt_x"/>
                                          </p:val>
                                        </p:tav>
                                      </p:tavLst>
                                    </p:anim>
                                    <p:anim calcmode="lin" valueType="num">
                                      <p:cBhvr additive="base">
                                        <p:cTn id="8" dur="500" fill="hold"/>
                                        <p:tgtEl>
                                          <p:spTgt spid="17306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3063"/>
                                        </p:tgtEl>
                                        <p:attrNameLst>
                                          <p:attrName>style.visibility</p:attrName>
                                        </p:attrNameLst>
                                      </p:cBhvr>
                                      <p:to>
                                        <p:strVal val="visible"/>
                                      </p:to>
                                    </p:set>
                                    <p:anim calcmode="lin" valueType="num">
                                      <p:cBhvr additive="base">
                                        <p:cTn id="13" dur="500" fill="hold"/>
                                        <p:tgtEl>
                                          <p:spTgt spid="173063"/>
                                        </p:tgtEl>
                                        <p:attrNameLst>
                                          <p:attrName>ppt_x</p:attrName>
                                        </p:attrNameLst>
                                      </p:cBhvr>
                                      <p:tavLst>
                                        <p:tav tm="0">
                                          <p:val>
                                            <p:strVal val="0-#ppt_w/2"/>
                                          </p:val>
                                        </p:tav>
                                        <p:tav tm="100000">
                                          <p:val>
                                            <p:strVal val="#ppt_x"/>
                                          </p:val>
                                        </p:tav>
                                      </p:tavLst>
                                    </p:anim>
                                    <p:anim calcmode="lin" valueType="num">
                                      <p:cBhvr additive="base">
                                        <p:cTn id="14" dur="500" fill="hold"/>
                                        <p:tgtEl>
                                          <p:spTgt spid="17306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3062"/>
                                        </p:tgtEl>
                                        <p:attrNameLst>
                                          <p:attrName>style.visibility</p:attrName>
                                        </p:attrNameLst>
                                      </p:cBhvr>
                                      <p:to>
                                        <p:strVal val="visible"/>
                                      </p:to>
                                    </p:set>
                                    <p:anim calcmode="lin" valueType="num">
                                      <p:cBhvr additive="base">
                                        <p:cTn id="19" dur="500" fill="hold"/>
                                        <p:tgtEl>
                                          <p:spTgt spid="173062"/>
                                        </p:tgtEl>
                                        <p:attrNameLst>
                                          <p:attrName>ppt_x</p:attrName>
                                        </p:attrNameLst>
                                      </p:cBhvr>
                                      <p:tavLst>
                                        <p:tav tm="0">
                                          <p:val>
                                            <p:strVal val="0-#ppt_w/2"/>
                                          </p:val>
                                        </p:tav>
                                        <p:tav tm="100000">
                                          <p:val>
                                            <p:strVal val="#ppt_x"/>
                                          </p:val>
                                        </p:tav>
                                      </p:tavLst>
                                    </p:anim>
                                    <p:anim calcmode="lin" valueType="num">
                                      <p:cBhvr additive="base">
                                        <p:cTn id="20" dur="500" fill="hold"/>
                                        <p:tgtEl>
                                          <p:spTgt spid="1730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2" grpId="0" animBg="1" autoUpdateAnimBg="0"/>
      <p:bldP spid="173063" grpId="0" animBg="1" autoUpdateAnimBg="0"/>
      <p:bldP spid="173064"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6"/>
          <p:cNvSpPr txBox="1">
            <a:spLocks noChangeArrowheads="1"/>
          </p:cNvSpPr>
          <p:nvPr/>
        </p:nvSpPr>
        <p:spPr bwMode="auto">
          <a:xfrm>
            <a:off x="2547257" y="4699228"/>
            <a:ext cx="338554" cy="707886"/>
          </a:xfrm>
          <a:prstGeom prst="rect">
            <a:avLst/>
          </a:prstGeom>
          <a:solidFill>
            <a:srgbClr val="A8F98F"/>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i</a:t>
            </a:r>
          </a:p>
          <a:p>
            <a:pPr eaLnBrk="1" hangingPunct="1"/>
            <a:r>
              <a:rPr lang="en-AU" altLang="zh-TW" sz="2000"/>
              <a:t>-</a:t>
            </a:r>
          </a:p>
        </p:txBody>
      </p:sp>
      <p:sp>
        <p:nvSpPr>
          <p:cNvPr id="24581" name="Text Box 7"/>
          <p:cNvSpPr txBox="1">
            <a:spLocks noChangeArrowheads="1"/>
          </p:cNvSpPr>
          <p:nvPr/>
        </p:nvSpPr>
        <p:spPr bwMode="auto">
          <a:xfrm>
            <a:off x="2547257" y="3499078"/>
            <a:ext cx="338554" cy="707886"/>
          </a:xfrm>
          <a:prstGeom prst="rect">
            <a:avLst/>
          </a:prstGeom>
          <a:solidFill>
            <a:schemeClr val="accent1"/>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i</a:t>
            </a:r>
          </a:p>
          <a:p>
            <a:pPr eaLnBrk="1" hangingPunct="1"/>
            <a:r>
              <a:rPr lang="en-AU" altLang="zh-TW" sz="2000"/>
              <a:t>j</a:t>
            </a:r>
          </a:p>
        </p:txBody>
      </p:sp>
      <p:sp>
        <p:nvSpPr>
          <p:cNvPr id="24582" name="Text Box 8"/>
          <p:cNvSpPr txBox="1">
            <a:spLocks noChangeArrowheads="1"/>
          </p:cNvSpPr>
          <p:nvPr/>
        </p:nvSpPr>
        <p:spPr bwMode="auto">
          <a:xfrm>
            <a:off x="2547257" y="2179866"/>
            <a:ext cx="338554" cy="707886"/>
          </a:xfrm>
          <a:prstGeom prst="rect">
            <a:avLst/>
          </a:prstGeom>
          <a:solidFill>
            <a:srgbClr val="F9AD8F"/>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a:t>
            </a:r>
          </a:p>
          <a:p>
            <a:pPr eaLnBrk="1" hangingPunct="1"/>
            <a:r>
              <a:rPr lang="en-AU" altLang="zh-TW" sz="2000"/>
              <a:t>j</a:t>
            </a:r>
          </a:p>
        </p:txBody>
      </p:sp>
      <p:sp>
        <p:nvSpPr>
          <p:cNvPr id="24583" name="Text Box 9"/>
          <p:cNvSpPr txBox="1">
            <a:spLocks noChangeArrowheads="1"/>
          </p:cNvSpPr>
          <p:nvPr/>
        </p:nvSpPr>
        <p:spPr bwMode="auto">
          <a:xfrm>
            <a:off x="1086362" y="2179866"/>
            <a:ext cx="954107" cy="70788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dirty="0"/>
              <a:t>1…</a:t>
            </a:r>
            <a:r>
              <a:rPr lang="en-AU" altLang="zh-TW" sz="2000" dirty="0" err="1"/>
              <a:t>i</a:t>
            </a:r>
            <a:endParaRPr lang="en-AU" altLang="zh-TW" sz="2000" dirty="0"/>
          </a:p>
          <a:p>
            <a:pPr eaLnBrk="1" hangingPunct="1"/>
            <a:r>
              <a:rPr lang="en-AU" altLang="zh-TW" sz="2000" dirty="0"/>
              <a:t>1…j-1</a:t>
            </a:r>
          </a:p>
        </p:txBody>
      </p:sp>
      <p:sp>
        <p:nvSpPr>
          <p:cNvPr id="24584" name="Text Box 10"/>
          <p:cNvSpPr txBox="1">
            <a:spLocks noChangeArrowheads="1"/>
          </p:cNvSpPr>
          <p:nvPr/>
        </p:nvSpPr>
        <p:spPr bwMode="auto">
          <a:xfrm>
            <a:off x="1086362" y="3496697"/>
            <a:ext cx="954107" cy="70788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1…i-1</a:t>
            </a:r>
          </a:p>
          <a:p>
            <a:pPr eaLnBrk="1" hangingPunct="1"/>
            <a:r>
              <a:rPr lang="en-AU" altLang="zh-TW" sz="2000"/>
              <a:t>1…j-1</a:t>
            </a:r>
          </a:p>
        </p:txBody>
      </p:sp>
      <p:sp>
        <p:nvSpPr>
          <p:cNvPr id="24585" name="Text Box 11"/>
          <p:cNvSpPr txBox="1">
            <a:spLocks noChangeArrowheads="1"/>
          </p:cNvSpPr>
          <p:nvPr/>
        </p:nvSpPr>
        <p:spPr bwMode="auto">
          <a:xfrm>
            <a:off x="1086362" y="4694466"/>
            <a:ext cx="954107" cy="70788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1…i-1</a:t>
            </a:r>
          </a:p>
          <a:p>
            <a:pPr eaLnBrk="1" hangingPunct="1"/>
            <a:r>
              <a:rPr lang="en-AU" altLang="zh-TW" sz="2000"/>
              <a:t>1…j</a:t>
            </a:r>
          </a:p>
        </p:txBody>
      </p:sp>
      <p:sp>
        <p:nvSpPr>
          <p:cNvPr id="24586" name="AutoShape 12"/>
          <p:cNvSpPr>
            <a:spLocks/>
          </p:cNvSpPr>
          <p:nvPr/>
        </p:nvSpPr>
        <p:spPr bwMode="auto">
          <a:xfrm>
            <a:off x="3404507" y="2065565"/>
            <a:ext cx="342900" cy="3314700"/>
          </a:xfrm>
          <a:prstGeom prst="rightBrace">
            <a:avLst>
              <a:gd name="adj1" fmla="val 133677"/>
              <a:gd name="adj2" fmla="val 50324"/>
            </a:avLst>
          </a:prstGeom>
          <a:noFill/>
          <a:ln w="571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endParaRPr lang="zh-TW" altLang="zh-TW" sz="2000"/>
          </a:p>
        </p:txBody>
      </p:sp>
      <p:sp>
        <p:nvSpPr>
          <p:cNvPr id="24587" name="Rectangle 13"/>
          <p:cNvSpPr>
            <a:spLocks noChangeArrowheads="1"/>
          </p:cNvSpPr>
          <p:nvPr/>
        </p:nvSpPr>
        <p:spPr bwMode="auto">
          <a:xfrm>
            <a:off x="2080532" y="2225109"/>
            <a:ext cx="23812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3200">
                <a:latin typeface="Comic Sans MS" charset="0"/>
              </a:rPr>
              <a:t>+</a:t>
            </a:r>
          </a:p>
        </p:txBody>
      </p:sp>
      <p:sp>
        <p:nvSpPr>
          <p:cNvPr id="24588" name="Rectangle 14"/>
          <p:cNvSpPr>
            <a:spLocks noChangeArrowheads="1"/>
          </p:cNvSpPr>
          <p:nvPr/>
        </p:nvSpPr>
        <p:spPr bwMode="auto">
          <a:xfrm>
            <a:off x="2080532" y="3551466"/>
            <a:ext cx="23812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3200">
                <a:latin typeface="Comic Sans MS" charset="0"/>
              </a:rPr>
              <a:t>+</a:t>
            </a:r>
          </a:p>
        </p:txBody>
      </p:sp>
      <p:sp>
        <p:nvSpPr>
          <p:cNvPr id="24589" name="Rectangle 15"/>
          <p:cNvSpPr>
            <a:spLocks noChangeArrowheads="1"/>
          </p:cNvSpPr>
          <p:nvPr/>
        </p:nvSpPr>
        <p:spPr bwMode="auto">
          <a:xfrm>
            <a:off x="2080532" y="4751616"/>
            <a:ext cx="23812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3200">
                <a:latin typeface="Comic Sans MS" charset="0"/>
              </a:rPr>
              <a:t>+</a:t>
            </a:r>
          </a:p>
        </p:txBody>
      </p:sp>
      <p:sp>
        <p:nvSpPr>
          <p:cNvPr id="24590" name="Rectangle 16"/>
          <p:cNvSpPr>
            <a:spLocks noChangeArrowheads="1"/>
          </p:cNvSpPr>
          <p:nvPr/>
        </p:nvSpPr>
        <p:spPr bwMode="auto">
          <a:xfrm>
            <a:off x="3925669" y="2886703"/>
            <a:ext cx="432524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dirty="0">
                <a:latin typeface="+mj-lt"/>
              </a:rPr>
              <a:t>Three ways to build the alignment </a:t>
            </a:r>
          </a:p>
        </p:txBody>
      </p:sp>
      <p:sp>
        <p:nvSpPr>
          <p:cNvPr id="24591" name="Text Box 17"/>
          <p:cNvSpPr txBox="1">
            <a:spLocks noChangeArrowheads="1"/>
          </p:cNvSpPr>
          <p:nvPr/>
        </p:nvSpPr>
        <p:spPr bwMode="auto">
          <a:xfrm>
            <a:off x="3925669" y="3368972"/>
            <a:ext cx="646331" cy="70788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1…i</a:t>
            </a:r>
          </a:p>
          <a:p>
            <a:pPr eaLnBrk="1" hangingPunct="1"/>
            <a:r>
              <a:rPr lang="en-AU" altLang="zh-TW" sz="2000"/>
              <a:t>1…j</a:t>
            </a:r>
          </a:p>
        </p:txBody>
      </p:sp>
      <p:sp>
        <p:nvSpPr>
          <p:cNvPr id="2" name="標題 1"/>
          <p:cNvSpPr>
            <a:spLocks noGrp="1"/>
          </p:cNvSpPr>
          <p:nvPr>
            <p:ph type="title"/>
          </p:nvPr>
        </p:nvSpPr>
        <p:spPr/>
        <p:txBody>
          <a:bodyPr>
            <a:normAutofit/>
          </a:bodyPr>
          <a:lstStyle/>
          <a:p>
            <a:r>
              <a:rPr lang="en-AU" altLang="zh-TW" sz="3600" dirty="0"/>
              <a:t>Finding the score of </a:t>
            </a:r>
            <a:r>
              <a:rPr lang="en-AU" altLang="zh-TW" sz="3600" i="1" dirty="0" err="1"/>
              <a:t>i</a:t>
            </a:r>
            <a:r>
              <a:rPr lang="en-AU" altLang="zh-TW" sz="3600" dirty="0" err="1"/>
              <a:t>,</a:t>
            </a:r>
            <a:r>
              <a:rPr lang="en-AU" altLang="zh-TW" sz="3600" i="1" dirty="0" err="1"/>
              <a:t>j</a:t>
            </a:r>
            <a:endParaRPr kumimoji="1" lang="zh-TW" altLang="en-US" sz="3600" i="1" dirty="0"/>
          </a:p>
        </p:txBody>
      </p:sp>
      <p:sp>
        <p:nvSpPr>
          <p:cNvPr id="18" name="文字方塊 17"/>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2647762496"/>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5"/>
          <p:cNvSpPr>
            <a:spLocks noChangeArrowheads="1"/>
          </p:cNvSpPr>
          <p:nvPr/>
        </p:nvSpPr>
        <p:spPr bwMode="auto">
          <a:xfrm>
            <a:off x="405360" y="3439983"/>
            <a:ext cx="246246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dirty="0" err="1">
                <a:latin typeface="+mj-lt"/>
              </a:rPr>
              <a:t>score_m</a:t>
            </a:r>
            <a:r>
              <a:rPr lang="en-AU" altLang="zh-TW" dirty="0">
                <a:latin typeface="+mj-lt"/>
              </a:rPr>
              <a:t>(</a:t>
            </a:r>
            <a:r>
              <a:rPr lang="en-AU" altLang="zh-TW" dirty="0" err="1">
                <a:latin typeface="+mj-lt"/>
              </a:rPr>
              <a:t>i,j</a:t>
            </a:r>
            <a:r>
              <a:rPr lang="en-AU" altLang="zh-TW" dirty="0">
                <a:latin typeface="+mj-lt"/>
              </a:rPr>
              <a:t>)= best </a:t>
            </a:r>
          </a:p>
        </p:txBody>
      </p:sp>
      <p:sp>
        <p:nvSpPr>
          <p:cNvPr id="26629" name="Rectangle 6"/>
          <p:cNvSpPr>
            <a:spLocks noChangeArrowheads="1"/>
          </p:cNvSpPr>
          <p:nvPr/>
        </p:nvSpPr>
        <p:spPr bwMode="auto">
          <a:xfrm>
            <a:off x="3253356" y="2090351"/>
            <a:ext cx="289944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dirty="0" err="1">
                <a:latin typeface="+mj-lt"/>
              </a:rPr>
              <a:t>score_m</a:t>
            </a:r>
            <a:r>
              <a:rPr lang="en-AU" altLang="zh-TW" dirty="0">
                <a:latin typeface="+mj-lt"/>
              </a:rPr>
              <a:t>(i,j-1) + </a:t>
            </a:r>
            <a:r>
              <a:rPr lang="en-AU" altLang="zh-TW" dirty="0" err="1">
                <a:latin typeface="+mj-lt"/>
              </a:rPr>
              <a:t>gap_s</a:t>
            </a:r>
            <a:endParaRPr lang="en-AU" altLang="zh-TW" dirty="0">
              <a:latin typeface="+mj-lt"/>
            </a:endParaRPr>
          </a:p>
        </p:txBody>
      </p:sp>
      <p:sp>
        <p:nvSpPr>
          <p:cNvPr id="26630" name="Rectangle 7"/>
          <p:cNvSpPr>
            <a:spLocks noChangeArrowheads="1"/>
          </p:cNvSpPr>
          <p:nvPr/>
        </p:nvSpPr>
        <p:spPr bwMode="auto">
          <a:xfrm>
            <a:off x="3174905" y="3486150"/>
            <a:ext cx="3148529"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dirty="0" err="1">
                <a:latin typeface="+mj-lt"/>
              </a:rPr>
              <a:t>score_m</a:t>
            </a:r>
            <a:r>
              <a:rPr lang="en-AU" altLang="zh-TW" dirty="0">
                <a:latin typeface="+mj-lt"/>
              </a:rPr>
              <a:t>(i-1,j-1) + </a:t>
            </a:r>
          </a:p>
          <a:p>
            <a:pPr eaLnBrk="1" hangingPunct="1"/>
            <a:r>
              <a:rPr lang="en-AU" altLang="zh-TW" dirty="0" err="1">
                <a:latin typeface="+mj-lt"/>
              </a:rPr>
              <a:t>match_s</a:t>
            </a:r>
            <a:r>
              <a:rPr lang="en-AU" altLang="zh-TW" dirty="0">
                <a:latin typeface="+mj-lt"/>
              </a:rPr>
              <a:t>/</a:t>
            </a:r>
            <a:r>
              <a:rPr lang="en-AU" altLang="zh-TW" dirty="0" err="1">
                <a:latin typeface="+mj-lt"/>
              </a:rPr>
              <a:t>mismatch_s</a:t>
            </a:r>
            <a:endParaRPr lang="en-AU" altLang="zh-TW" dirty="0">
              <a:latin typeface="+mj-lt"/>
            </a:endParaRPr>
          </a:p>
        </p:txBody>
      </p:sp>
      <p:sp>
        <p:nvSpPr>
          <p:cNvPr id="26631" name="Rectangle 8"/>
          <p:cNvSpPr>
            <a:spLocks noChangeArrowheads="1"/>
          </p:cNvSpPr>
          <p:nvPr/>
        </p:nvSpPr>
        <p:spPr bwMode="auto">
          <a:xfrm>
            <a:off x="3196231" y="4778634"/>
            <a:ext cx="289944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dirty="0" err="1">
                <a:latin typeface="+mj-lt"/>
              </a:rPr>
              <a:t>score_m</a:t>
            </a:r>
            <a:r>
              <a:rPr lang="en-AU" altLang="zh-TW" dirty="0">
                <a:latin typeface="+mj-lt"/>
              </a:rPr>
              <a:t>(i-1,j) + </a:t>
            </a:r>
            <a:r>
              <a:rPr lang="en-AU" altLang="zh-TW" dirty="0" err="1">
                <a:latin typeface="+mj-lt"/>
              </a:rPr>
              <a:t>gap_s</a:t>
            </a:r>
            <a:endParaRPr lang="en-AU" altLang="zh-TW" dirty="0">
              <a:latin typeface="+mj-lt"/>
            </a:endParaRPr>
          </a:p>
        </p:txBody>
      </p:sp>
      <p:sp>
        <p:nvSpPr>
          <p:cNvPr id="26632" name="AutoShape 9"/>
          <p:cNvSpPr>
            <a:spLocks/>
          </p:cNvSpPr>
          <p:nvPr/>
        </p:nvSpPr>
        <p:spPr bwMode="auto">
          <a:xfrm>
            <a:off x="2889155" y="2343150"/>
            <a:ext cx="285750" cy="2686050"/>
          </a:xfrm>
          <a:prstGeom prst="leftBrace">
            <a:avLst>
              <a:gd name="adj1" fmla="val 78333"/>
              <a:gd name="adj2" fmla="val 50000"/>
            </a:avLst>
          </a:prstGeom>
          <a:noFill/>
          <a:ln w="571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endParaRPr lang="zh-TW" altLang="zh-TW">
              <a:latin typeface="+mj-lt"/>
            </a:endParaRPr>
          </a:p>
        </p:txBody>
      </p:sp>
      <p:sp>
        <p:nvSpPr>
          <p:cNvPr id="26633" name="Text Box 10"/>
          <p:cNvSpPr txBox="1">
            <a:spLocks noChangeArrowheads="1"/>
          </p:cNvSpPr>
          <p:nvPr/>
        </p:nvSpPr>
        <p:spPr bwMode="auto">
          <a:xfrm>
            <a:off x="7907172" y="4704058"/>
            <a:ext cx="338554" cy="707886"/>
          </a:xfrm>
          <a:prstGeom prst="rect">
            <a:avLst/>
          </a:prstGeom>
          <a:solidFill>
            <a:srgbClr val="A8F98F"/>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X</a:t>
            </a:r>
          </a:p>
          <a:p>
            <a:pPr eaLnBrk="1" hangingPunct="1"/>
            <a:r>
              <a:rPr lang="en-AU" altLang="zh-TW" sz="2000"/>
              <a:t>-</a:t>
            </a:r>
          </a:p>
        </p:txBody>
      </p:sp>
      <p:sp>
        <p:nvSpPr>
          <p:cNvPr id="26634" name="Text Box 11"/>
          <p:cNvSpPr txBox="1">
            <a:spLocks noChangeArrowheads="1"/>
          </p:cNvSpPr>
          <p:nvPr/>
        </p:nvSpPr>
        <p:spPr bwMode="auto">
          <a:xfrm>
            <a:off x="7907172" y="3433763"/>
            <a:ext cx="338554" cy="707886"/>
          </a:xfrm>
          <a:prstGeom prst="rect">
            <a:avLst/>
          </a:prstGeom>
          <a:solidFill>
            <a:schemeClr val="accent1"/>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X</a:t>
            </a:r>
          </a:p>
          <a:p>
            <a:pPr eaLnBrk="1" hangingPunct="1"/>
            <a:r>
              <a:rPr lang="en-AU" altLang="zh-TW" sz="2000"/>
              <a:t>X</a:t>
            </a:r>
          </a:p>
        </p:txBody>
      </p:sp>
      <p:sp>
        <p:nvSpPr>
          <p:cNvPr id="26635" name="Text Box 12"/>
          <p:cNvSpPr txBox="1">
            <a:spLocks noChangeArrowheads="1"/>
          </p:cNvSpPr>
          <p:nvPr/>
        </p:nvSpPr>
        <p:spPr bwMode="auto">
          <a:xfrm>
            <a:off x="7907172" y="1965992"/>
            <a:ext cx="338554" cy="707886"/>
          </a:xfrm>
          <a:prstGeom prst="rect">
            <a:avLst/>
          </a:prstGeom>
          <a:solidFill>
            <a:srgbClr val="F9AD8F"/>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a:t>
            </a:r>
          </a:p>
          <a:p>
            <a:pPr eaLnBrk="1" hangingPunct="1"/>
            <a:r>
              <a:rPr lang="en-AU" altLang="zh-TW" sz="2000"/>
              <a:t>X</a:t>
            </a:r>
          </a:p>
        </p:txBody>
      </p:sp>
      <p:sp>
        <p:nvSpPr>
          <p:cNvPr id="26636" name="Text Box 13"/>
          <p:cNvSpPr txBox="1">
            <a:spLocks noChangeArrowheads="1"/>
          </p:cNvSpPr>
          <p:nvPr/>
        </p:nvSpPr>
        <p:spPr bwMode="auto">
          <a:xfrm>
            <a:off x="6446274" y="1965992"/>
            <a:ext cx="954107" cy="70788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1…i</a:t>
            </a:r>
          </a:p>
          <a:p>
            <a:pPr eaLnBrk="1" hangingPunct="1"/>
            <a:r>
              <a:rPr lang="en-AU" altLang="zh-TW" sz="2000"/>
              <a:t>1…j-1</a:t>
            </a:r>
          </a:p>
        </p:txBody>
      </p:sp>
      <p:sp>
        <p:nvSpPr>
          <p:cNvPr id="26637" name="Text Box 14"/>
          <p:cNvSpPr txBox="1">
            <a:spLocks noChangeArrowheads="1"/>
          </p:cNvSpPr>
          <p:nvPr/>
        </p:nvSpPr>
        <p:spPr bwMode="auto">
          <a:xfrm>
            <a:off x="6446274" y="3431382"/>
            <a:ext cx="954107" cy="70788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1…i-1</a:t>
            </a:r>
          </a:p>
          <a:p>
            <a:pPr eaLnBrk="1" hangingPunct="1"/>
            <a:r>
              <a:rPr lang="en-AU" altLang="zh-TW" sz="2000"/>
              <a:t>1…j-1</a:t>
            </a:r>
          </a:p>
        </p:txBody>
      </p:sp>
      <p:sp>
        <p:nvSpPr>
          <p:cNvPr id="26638" name="Text Box 15"/>
          <p:cNvSpPr txBox="1">
            <a:spLocks noChangeArrowheads="1"/>
          </p:cNvSpPr>
          <p:nvPr/>
        </p:nvSpPr>
        <p:spPr bwMode="auto">
          <a:xfrm>
            <a:off x="6446274" y="4699296"/>
            <a:ext cx="954107" cy="70788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2000"/>
              <a:t>1…i-1</a:t>
            </a:r>
          </a:p>
          <a:p>
            <a:pPr eaLnBrk="1" hangingPunct="1"/>
            <a:r>
              <a:rPr lang="en-AU" altLang="zh-TW" sz="2000"/>
              <a:t>1…j</a:t>
            </a:r>
          </a:p>
        </p:txBody>
      </p:sp>
      <p:sp>
        <p:nvSpPr>
          <p:cNvPr id="26639" name="Rectangle 16"/>
          <p:cNvSpPr>
            <a:spLocks noChangeArrowheads="1"/>
          </p:cNvSpPr>
          <p:nvPr/>
        </p:nvSpPr>
        <p:spPr bwMode="auto">
          <a:xfrm>
            <a:off x="7440446" y="2011235"/>
            <a:ext cx="23812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3200">
                <a:latin typeface="Comic Sans MS" charset="0"/>
              </a:rPr>
              <a:t>+</a:t>
            </a:r>
          </a:p>
        </p:txBody>
      </p:sp>
      <p:sp>
        <p:nvSpPr>
          <p:cNvPr id="26640" name="Rectangle 17"/>
          <p:cNvSpPr>
            <a:spLocks noChangeArrowheads="1"/>
          </p:cNvSpPr>
          <p:nvPr/>
        </p:nvSpPr>
        <p:spPr bwMode="auto">
          <a:xfrm>
            <a:off x="7440446" y="3486151"/>
            <a:ext cx="23812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3200">
                <a:latin typeface="Comic Sans MS" charset="0"/>
              </a:rPr>
              <a:t>+</a:t>
            </a:r>
          </a:p>
        </p:txBody>
      </p:sp>
      <p:sp>
        <p:nvSpPr>
          <p:cNvPr id="26641" name="Rectangle 18"/>
          <p:cNvSpPr>
            <a:spLocks noChangeArrowheads="1"/>
          </p:cNvSpPr>
          <p:nvPr/>
        </p:nvSpPr>
        <p:spPr bwMode="auto">
          <a:xfrm>
            <a:off x="7440446" y="4756446"/>
            <a:ext cx="23812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3200">
                <a:latin typeface="Comic Sans MS" charset="0"/>
              </a:rPr>
              <a:t>+</a:t>
            </a:r>
          </a:p>
        </p:txBody>
      </p:sp>
      <p:sp>
        <p:nvSpPr>
          <p:cNvPr id="2" name="標題 1"/>
          <p:cNvSpPr>
            <a:spLocks noGrp="1"/>
          </p:cNvSpPr>
          <p:nvPr>
            <p:ph type="title"/>
          </p:nvPr>
        </p:nvSpPr>
        <p:spPr/>
        <p:txBody>
          <a:bodyPr>
            <a:normAutofit/>
          </a:bodyPr>
          <a:lstStyle/>
          <a:p>
            <a:r>
              <a:rPr lang="en-AU" altLang="zh-TW" sz="3600" dirty="0"/>
              <a:t>Formalizing the algorithm</a:t>
            </a:r>
            <a:endParaRPr kumimoji="1" lang="zh-TW" altLang="en-US" sz="3600" dirty="0"/>
          </a:p>
        </p:txBody>
      </p:sp>
      <p:sp>
        <p:nvSpPr>
          <p:cNvPr id="21" name="文字方塊 20"/>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4259173567"/>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2" name="Group 43"/>
          <p:cNvGrpSpPr>
            <a:grpSpLocks/>
          </p:cNvGrpSpPr>
          <p:nvPr/>
        </p:nvGrpSpPr>
        <p:grpSpPr bwMode="auto">
          <a:xfrm>
            <a:off x="1885950" y="2114550"/>
            <a:ext cx="4343400" cy="3600450"/>
            <a:chOff x="624" y="1056"/>
            <a:chExt cx="3648" cy="3024"/>
          </a:xfrm>
          <a:noFill/>
        </p:grpSpPr>
        <p:sp>
          <p:nvSpPr>
            <p:cNvPr id="27657" name="Rectangle 5"/>
            <p:cNvSpPr>
              <a:spLocks noChangeArrowheads="1"/>
            </p:cNvSpPr>
            <p:nvPr/>
          </p:nvSpPr>
          <p:spPr bwMode="auto">
            <a:xfrm>
              <a:off x="624" y="1056"/>
              <a:ext cx="730" cy="504"/>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58" name="Rectangle 7"/>
            <p:cNvSpPr>
              <a:spLocks noChangeArrowheads="1"/>
            </p:cNvSpPr>
            <p:nvPr/>
          </p:nvSpPr>
          <p:spPr bwMode="auto">
            <a:xfrm>
              <a:off x="1354" y="1056"/>
              <a:ext cx="729" cy="504"/>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a:t>
              </a:r>
            </a:p>
          </p:txBody>
        </p:sp>
        <p:sp>
          <p:nvSpPr>
            <p:cNvPr id="27659" name="Rectangle 8"/>
            <p:cNvSpPr>
              <a:spLocks noChangeArrowheads="1"/>
            </p:cNvSpPr>
            <p:nvPr/>
          </p:nvSpPr>
          <p:spPr bwMode="auto">
            <a:xfrm>
              <a:off x="2083" y="1056"/>
              <a:ext cx="730" cy="504"/>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F</a:t>
              </a:r>
            </a:p>
          </p:txBody>
        </p:sp>
        <p:sp>
          <p:nvSpPr>
            <p:cNvPr id="27660" name="Rectangle 9"/>
            <p:cNvSpPr>
              <a:spLocks noChangeArrowheads="1"/>
            </p:cNvSpPr>
            <p:nvPr/>
          </p:nvSpPr>
          <p:spPr bwMode="auto">
            <a:xfrm>
              <a:off x="2813" y="1056"/>
              <a:ext cx="729" cy="504"/>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A</a:t>
              </a:r>
            </a:p>
          </p:txBody>
        </p:sp>
        <p:sp>
          <p:nvSpPr>
            <p:cNvPr id="27661" name="Rectangle 10"/>
            <p:cNvSpPr>
              <a:spLocks noChangeArrowheads="1"/>
            </p:cNvSpPr>
            <p:nvPr/>
          </p:nvSpPr>
          <p:spPr bwMode="auto">
            <a:xfrm>
              <a:off x="624" y="1560"/>
              <a:ext cx="730" cy="504"/>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a:t>
              </a:r>
            </a:p>
          </p:txBody>
        </p:sp>
        <p:sp>
          <p:nvSpPr>
            <p:cNvPr id="27662" name="Rectangle 11"/>
            <p:cNvSpPr>
              <a:spLocks noChangeArrowheads="1"/>
            </p:cNvSpPr>
            <p:nvPr/>
          </p:nvSpPr>
          <p:spPr bwMode="auto">
            <a:xfrm>
              <a:off x="624" y="2064"/>
              <a:ext cx="730" cy="504"/>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F</a:t>
              </a:r>
            </a:p>
          </p:txBody>
        </p:sp>
        <p:sp>
          <p:nvSpPr>
            <p:cNvPr id="27663" name="Rectangle 12"/>
            <p:cNvSpPr>
              <a:spLocks noChangeArrowheads="1"/>
            </p:cNvSpPr>
            <p:nvPr/>
          </p:nvSpPr>
          <p:spPr bwMode="auto">
            <a:xfrm>
              <a:off x="624" y="2568"/>
              <a:ext cx="730" cy="504"/>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A</a:t>
              </a:r>
            </a:p>
          </p:txBody>
        </p:sp>
        <p:sp>
          <p:nvSpPr>
            <p:cNvPr id="27664" name="Rectangle 13"/>
            <p:cNvSpPr>
              <a:spLocks noChangeArrowheads="1"/>
            </p:cNvSpPr>
            <p:nvPr/>
          </p:nvSpPr>
          <p:spPr bwMode="auto">
            <a:xfrm>
              <a:off x="624" y="3072"/>
              <a:ext cx="730" cy="504"/>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S</a:t>
              </a:r>
            </a:p>
          </p:txBody>
        </p:sp>
        <p:sp>
          <p:nvSpPr>
            <p:cNvPr id="27665" name="Rectangle 14"/>
            <p:cNvSpPr>
              <a:spLocks noChangeArrowheads="1"/>
            </p:cNvSpPr>
            <p:nvPr/>
          </p:nvSpPr>
          <p:spPr bwMode="auto">
            <a:xfrm>
              <a:off x="1354" y="3072"/>
              <a:ext cx="729"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66" name="Rectangle 15"/>
            <p:cNvSpPr>
              <a:spLocks noChangeArrowheads="1"/>
            </p:cNvSpPr>
            <p:nvPr/>
          </p:nvSpPr>
          <p:spPr bwMode="auto">
            <a:xfrm>
              <a:off x="2083" y="3072"/>
              <a:ext cx="730"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67" name="Rectangle 16"/>
            <p:cNvSpPr>
              <a:spLocks noChangeArrowheads="1"/>
            </p:cNvSpPr>
            <p:nvPr/>
          </p:nvSpPr>
          <p:spPr bwMode="auto">
            <a:xfrm>
              <a:off x="2813" y="3072"/>
              <a:ext cx="729"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68" name="Rectangle 17"/>
            <p:cNvSpPr>
              <a:spLocks noChangeArrowheads="1"/>
            </p:cNvSpPr>
            <p:nvPr/>
          </p:nvSpPr>
          <p:spPr bwMode="auto">
            <a:xfrm>
              <a:off x="1354" y="2568"/>
              <a:ext cx="729"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69" name="Rectangle 18"/>
            <p:cNvSpPr>
              <a:spLocks noChangeArrowheads="1"/>
            </p:cNvSpPr>
            <p:nvPr/>
          </p:nvSpPr>
          <p:spPr bwMode="auto">
            <a:xfrm>
              <a:off x="2083" y="2568"/>
              <a:ext cx="730"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70" name="Rectangle 19"/>
            <p:cNvSpPr>
              <a:spLocks noChangeArrowheads="1"/>
            </p:cNvSpPr>
            <p:nvPr/>
          </p:nvSpPr>
          <p:spPr bwMode="auto">
            <a:xfrm>
              <a:off x="2813" y="2568"/>
              <a:ext cx="729"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71" name="Rectangle 20"/>
            <p:cNvSpPr>
              <a:spLocks noChangeArrowheads="1"/>
            </p:cNvSpPr>
            <p:nvPr/>
          </p:nvSpPr>
          <p:spPr bwMode="auto">
            <a:xfrm>
              <a:off x="1354" y="2064"/>
              <a:ext cx="729"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72" name="Rectangle 21"/>
            <p:cNvSpPr>
              <a:spLocks noChangeArrowheads="1"/>
            </p:cNvSpPr>
            <p:nvPr/>
          </p:nvSpPr>
          <p:spPr bwMode="auto">
            <a:xfrm>
              <a:off x="2083" y="2064"/>
              <a:ext cx="730"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73" name="Rectangle 22"/>
            <p:cNvSpPr>
              <a:spLocks noChangeArrowheads="1"/>
            </p:cNvSpPr>
            <p:nvPr/>
          </p:nvSpPr>
          <p:spPr bwMode="auto">
            <a:xfrm>
              <a:off x="2813" y="2064"/>
              <a:ext cx="729"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74" name="Rectangle 23"/>
            <p:cNvSpPr>
              <a:spLocks noChangeArrowheads="1"/>
            </p:cNvSpPr>
            <p:nvPr/>
          </p:nvSpPr>
          <p:spPr bwMode="auto">
            <a:xfrm>
              <a:off x="1354" y="1560"/>
              <a:ext cx="729"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75" name="Rectangle 24"/>
            <p:cNvSpPr>
              <a:spLocks noChangeArrowheads="1"/>
            </p:cNvSpPr>
            <p:nvPr/>
          </p:nvSpPr>
          <p:spPr bwMode="auto">
            <a:xfrm>
              <a:off x="2083" y="1560"/>
              <a:ext cx="730"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76" name="Rectangle 25"/>
            <p:cNvSpPr>
              <a:spLocks noChangeArrowheads="1"/>
            </p:cNvSpPr>
            <p:nvPr/>
          </p:nvSpPr>
          <p:spPr bwMode="auto">
            <a:xfrm>
              <a:off x="2813" y="1560"/>
              <a:ext cx="729"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77" name="Rectangle 27"/>
            <p:cNvSpPr>
              <a:spLocks noChangeArrowheads="1"/>
            </p:cNvSpPr>
            <p:nvPr/>
          </p:nvSpPr>
          <p:spPr bwMode="auto">
            <a:xfrm>
              <a:off x="3542" y="1056"/>
              <a:ext cx="730" cy="504"/>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T</a:t>
              </a:r>
            </a:p>
          </p:txBody>
        </p:sp>
        <p:sp>
          <p:nvSpPr>
            <p:cNvPr id="27678" name="Rectangle 28"/>
            <p:cNvSpPr>
              <a:spLocks noChangeArrowheads="1"/>
            </p:cNvSpPr>
            <p:nvPr/>
          </p:nvSpPr>
          <p:spPr bwMode="auto">
            <a:xfrm>
              <a:off x="3542" y="3072"/>
              <a:ext cx="730"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79" name="Rectangle 29"/>
            <p:cNvSpPr>
              <a:spLocks noChangeArrowheads="1"/>
            </p:cNvSpPr>
            <p:nvPr/>
          </p:nvSpPr>
          <p:spPr bwMode="auto">
            <a:xfrm>
              <a:off x="3542" y="2568"/>
              <a:ext cx="730"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80" name="Rectangle 30"/>
            <p:cNvSpPr>
              <a:spLocks noChangeArrowheads="1"/>
            </p:cNvSpPr>
            <p:nvPr/>
          </p:nvSpPr>
          <p:spPr bwMode="auto">
            <a:xfrm>
              <a:off x="3542" y="2064"/>
              <a:ext cx="730"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81" name="Rectangle 31"/>
            <p:cNvSpPr>
              <a:spLocks noChangeArrowheads="1"/>
            </p:cNvSpPr>
            <p:nvPr/>
          </p:nvSpPr>
          <p:spPr bwMode="auto">
            <a:xfrm>
              <a:off x="3542" y="1560"/>
              <a:ext cx="730"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82" name="Rectangle 32"/>
            <p:cNvSpPr>
              <a:spLocks noChangeArrowheads="1"/>
            </p:cNvSpPr>
            <p:nvPr/>
          </p:nvSpPr>
          <p:spPr bwMode="auto">
            <a:xfrm>
              <a:off x="624" y="3576"/>
              <a:ext cx="730" cy="504"/>
            </a:xfrm>
            <a:prstGeom prst="rect">
              <a:avLst/>
            </a:prstGeom>
            <a:grp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T</a:t>
              </a:r>
            </a:p>
          </p:txBody>
        </p:sp>
        <p:sp>
          <p:nvSpPr>
            <p:cNvPr id="27683" name="Rectangle 33"/>
            <p:cNvSpPr>
              <a:spLocks noChangeArrowheads="1"/>
            </p:cNvSpPr>
            <p:nvPr/>
          </p:nvSpPr>
          <p:spPr bwMode="auto">
            <a:xfrm>
              <a:off x="1354" y="3576"/>
              <a:ext cx="729"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84" name="Rectangle 34"/>
            <p:cNvSpPr>
              <a:spLocks noChangeArrowheads="1"/>
            </p:cNvSpPr>
            <p:nvPr/>
          </p:nvSpPr>
          <p:spPr bwMode="auto">
            <a:xfrm>
              <a:off x="2083" y="3576"/>
              <a:ext cx="730"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85" name="Rectangle 35"/>
            <p:cNvSpPr>
              <a:spLocks noChangeArrowheads="1"/>
            </p:cNvSpPr>
            <p:nvPr/>
          </p:nvSpPr>
          <p:spPr bwMode="auto">
            <a:xfrm>
              <a:off x="2813" y="3576"/>
              <a:ext cx="729"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27686" name="Rectangle 36"/>
            <p:cNvSpPr>
              <a:spLocks noChangeArrowheads="1"/>
            </p:cNvSpPr>
            <p:nvPr/>
          </p:nvSpPr>
          <p:spPr bwMode="auto">
            <a:xfrm>
              <a:off x="3542" y="3576"/>
              <a:ext cx="730" cy="504"/>
            </a:xfrm>
            <a:prstGeom prst="rect">
              <a:avLst/>
            </a:prstGeom>
            <a:grpFill/>
            <a:ln w="9525">
              <a:solidFill>
                <a:schemeClr val="tx1"/>
              </a:solidFill>
              <a:miter lim="800000"/>
              <a:headEnd/>
              <a:tailEnd/>
            </a:ln>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grpSp>
      <p:sp>
        <p:nvSpPr>
          <p:cNvPr id="27653" name="Rectangle 42"/>
          <p:cNvSpPr>
            <a:spLocks noChangeArrowheads="1"/>
          </p:cNvSpPr>
          <p:nvPr/>
        </p:nvSpPr>
        <p:spPr bwMode="auto">
          <a:xfrm>
            <a:off x="3636170" y="3326606"/>
            <a:ext cx="869156" cy="600075"/>
          </a:xfrm>
          <a:prstGeom prst="rect">
            <a:avLst/>
          </a:prstGeom>
          <a:solidFill>
            <a:schemeClr val="accent1"/>
          </a:solidFill>
          <a:ln w="38100">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1…</a:t>
            </a:r>
            <a:r>
              <a:rPr lang="en-AU" altLang="zh-TW" sz="1800" u="sng"/>
              <a:t>I-1</a:t>
            </a:r>
          </a:p>
          <a:p>
            <a:pPr eaLnBrk="1" hangingPunct="1"/>
            <a:r>
              <a:rPr lang="en-AU" altLang="zh-TW" sz="1800"/>
              <a:t>1…</a:t>
            </a:r>
            <a:r>
              <a:rPr lang="en-AU" altLang="zh-TW" sz="1800" u="sng"/>
              <a:t>J-1</a:t>
            </a:r>
          </a:p>
        </p:txBody>
      </p:sp>
      <p:sp>
        <p:nvSpPr>
          <p:cNvPr id="27654" name="Rectangle 47"/>
          <p:cNvSpPr>
            <a:spLocks noChangeArrowheads="1"/>
          </p:cNvSpPr>
          <p:nvPr/>
        </p:nvSpPr>
        <p:spPr bwMode="auto">
          <a:xfrm>
            <a:off x="4502945" y="3326606"/>
            <a:ext cx="869156" cy="600075"/>
          </a:xfrm>
          <a:prstGeom prst="rect">
            <a:avLst/>
          </a:prstGeom>
          <a:solidFill>
            <a:srgbClr val="F9AD8F"/>
          </a:solidFill>
          <a:ln w="38100">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1…I</a:t>
            </a:r>
          </a:p>
          <a:p>
            <a:pPr eaLnBrk="1" hangingPunct="1"/>
            <a:r>
              <a:rPr lang="en-AU" altLang="zh-TW" sz="1800"/>
              <a:t>1…</a:t>
            </a:r>
            <a:r>
              <a:rPr lang="en-AU" altLang="zh-TW" sz="1800" u="sng"/>
              <a:t>J-1</a:t>
            </a:r>
          </a:p>
        </p:txBody>
      </p:sp>
      <p:sp>
        <p:nvSpPr>
          <p:cNvPr id="27655" name="Rectangle 48"/>
          <p:cNvSpPr>
            <a:spLocks noChangeArrowheads="1"/>
          </p:cNvSpPr>
          <p:nvPr/>
        </p:nvSpPr>
        <p:spPr bwMode="auto">
          <a:xfrm>
            <a:off x="3636170" y="3926681"/>
            <a:ext cx="869156" cy="600075"/>
          </a:xfrm>
          <a:prstGeom prst="rect">
            <a:avLst/>
          </a:prstGeom>
          <a:solidFill>
            <a:srgbClr val="A8F98F"/>
          </a:solidFill>
          <a:ln w="38100">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1…</a:t>
            </a:r>
            <a:r>
              <a:rPr lang="en-AU" altLang="zh-TW" sz="1800" u="sng"/>
              <a:t>I-1</a:t>
            </a:r>
          </a:p>
          <a:p>
            <a:pPr eaLnBrk="1" hangingPunct="1"/>
            <a:r>
              <a:rPr lang="en-AU" altLang="zh-TW" sz="1800"/>
              <a:t>1…J</a:t>
            </a:r>
          </a:p>
        </p:txBody>
      </p:sp>
      <p:sp>
        <p:nvSpPr>
          <p:cNvPr id="27656" name="Rectangle 49"/>
          <p:cNvSpPr>
            <a:spLocks noChangeArrowheads="1"/>
          </p:cNvSpPr>
          <p:nvPr/>
        </p:nvSpPr>
        <p:spPr bwMode="auto">
          <a:xfrm>
            <a:off x="4502945" y="3931444"/>
            <a:ext cx="869156" cy="6000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dirty="0"/>
              <a:t> 1…I</a:t>
            </a:r>
          </a:p>
          <a:p>
            <a:pPr eaLnBrk="1" hangingPunct="1"/>
            <a:r>
              <a:rPr lang="en-AU" altLang="zh-TW" sz="1800" dirty="0"/>
              <a:t> 1…J</a:t>
            </a:r>
          </a:p>
        </p:txBody>
      </p:sp>
      <p:sp>
        <p:nvSpPr>
          <p:cNvPr id="2" name="標題 1"/>
          <p:cNvSpPr>
            <a:spLocks noGrp="1"/>
          </p:cNvSpPr>
          <p:nvPr>
            <p:ph type="title"/>
          </p:nvPr>
        </p:nvSpPr>
        <p:spPr/>
        <p:txBody>
          <a:bodyPr>
            <a:normAutofit/>
          </a:bodyPr>
          <a:lstStyle/>
          <a:p>
            <a:r>
              <a:rPr lang="en-AU" altLang="zh-TW" sz="3600"/>
              <a:t>Arranging Everything in a Table</a:t>
            </a:r>
            <a:endParaRPr kumimoji="1" lang="zh-TW" altLang="en-US" sz="3600" dirty="0"/>
          </a:p>
        </p:txBody>
      </p:sp>
      <p:sp>
        <p:nvSpPr>
          <p:cNvPr id="40" name="文字方塊 39"/>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4191912998"/>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5" name="Rectangle 5"/>
          <p:cNvSpPr>
            <a:spLocks noChangeArrowheads="1"/>
          </p:cNvSpPr>
          <p:nvPr/>
        </p:nvSpPr>
        <p:spPr bwMode="auto">
          <a:xfrm>
            <a:off x="2876623" y="3960169"/>
            <a:ext cx="1699022" cy="1226344"/>
          </a:xfrm>
          <a:prstGeom prst="rect">
            <a:avLst/>
          </a:prstGeom>
          <a:solidFill>
            <a:schemeClr val="accent1"/>
          </a:solidFill>
          <a:ln w="38100">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 </a:t>
            </a:r>
            <a:endParaRPr lang="en-AU" altLang="zh-TW" sz="1800" u="sng"/>
          </a:p>
        </p:txBody>
      </p:sp>
      <p:sp>
        <p:nvSpPr>
          <p:cNvPr id="30736" name="Rectangle 6"/>
          <p:cNvSpPr>
            <a:spLocks noChangeArrowheads="1"/>
          </p:cNvSpPr>
          <p:nvPr/>
        </p:nvSpPr>
        <p:spPr bwMode="auto">
          <a:xfrm>
            <a:off x="4570881" y="3960169"/>
            <a:ext cx="1699022" cy="1226344"/>
          </a:xfrm>
          <a:prstGeom prst="rect">
            <a:avLst/>
          </a:prstGeom>
          <a:solidFill>
            <a:srgbClr val="F9AD8F"/>
          </a:solidFill>
          <a:ln w="38100">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endParaRPr lang="en-AU" altLang="zh-TW" sz="1800" u="sng"/>
          </a:p>
        </p:txBody>
      </p:sp>
      <p:sp>
        <p:nvSpPr>
          <p:cNvPr id="30737" name="Rectangle 7"/>
          <p:cNvSpPr>
            <a:spLocks noChangeArrowheads="1"/>
          </p:cNvSpPr>
          <p:nvPr/>
        </p:nvSpPr>
        <p:spPr bwMode="auto">
          <a:xfrm>
            <a:off x="2876623" y="5186513"/>
            <a:ext cx="1699022" cy="1226344"/>
          </a:xfrm>
          <a:prstGeom prst="rect">
            <a:avLst/>
          </a:prstGeom>
          <a:solidFill>
            <a:srgbClr val="A8F98F"/>
          </a:solidFill>
          <a:ln w="38100">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endParaRPr lang="en-AU" altLang="zh-TW" sz="1800"/>
          </a:p>
        </p:txBody>
      </p:sp>
      <p:sp>
        <p:nvSpPr>
          <p:cNvPr id="30738" name="Rectangle 8"/>
          <p:cNvSpPr>
            <a:spLocks noChangeArrowheads="1"/>
          </p:cNvSpPr>
          <p:nvPr/>
        </p:nvSpPr>
        <p:spPr bwMode="auto">
          <a:xfrm>
            <a:off x="4570881" y="5196038"/>
            <a:ext cx="1699022" cy="1226344"/>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 </a:t>
            </a:r>
            <a:endParaRPr lang="en-AU" altLang="zh-TW" sz="1800">
              <a:solidFill>
                <a:srgbClr val="EB152E"/>
              </a:solidFill>
            </a:endParaRPr>
          </a:p>
        </p:txBody>
      </p:sp>
      <p:sp>
        <p:nvSpPr>
          <p:cNvPr id="30739" name="Line 12"/>
          <p:cNvSpPr>
            <a:spLocks noChangeShapeType="1"/>
          </p:cNvSpPr>
          <p:nvPr/>
        </p:nvSpPr>
        <p:spPr bwMode="auto">
          <a:xfrm>
            <a:off x="4155353" y="4874568"/>
            <a:ext cx="1143000" cy="914400"/>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zh-TW" altLang="en-US" sz="1350"/>
          </a:p>
        </p:txBody>
      </p:sp>
      <p:graphicFrame>
        <p:nvGraphicFramePr>
          <p:cNvPr id="30723" name="Object 3"/>
          <p:cNvGraphicFramePr>
            <a:graphicFrameLocks noChangeAspect="1"/>
          </p:cNvGraphicFramePr>
          <p:nvPr>
            <p:extLst/>
          </p:nvPr>
        </p:nvGraphicFramePr>
        <p:xfrm>
          <a:off x="4841153" y="4450707"/>
          <a:ext cx="1143000" cy="464344"/>
        </p:xfrm>
        <a:graphic>
          <a:graphicData uri="http://schemas.openxmlformats.org/presentationml/2006/ole">
            <mc:AlternateContent xmlns:mc="http://schemas.openxmlformats.org/markup-compatibility/2006">
              <mc:Choice xmlns:v="urn:schemas-microsoft-com:vml" Requires="v">
                <p:oleObj spid="_x0000_s16687" name="Image bitmap" r:id="rId3" imgW="3284505" imgH="1333333" progId="Paint.Picture">
                  <p:embed/>
                </p:oleObj>
              </mc:Choice>
              <mc:Fallback>
                <p:oleObj name="Image bitmap" r:id="rId3" imgW="3284505" imgH="1333333" progId="Paint.Picture">
                  <p:embed/>
                  <p:pic>
                    <p:nvPicPr>
                      <p:cNvPr id="307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1153" y="4450707"/>
                        <a:ext cx="1143000" cy="4643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724" name="Object 4"/>
          <p:cNvGraphicFramePr>
            <a:graphicFrameLocks/>
          </p:cNvGraphicFramePr>
          <p:nvPr>
            <p:extLst/>
          </p:nvPr>
        </p:nvGraphicFramePr>
        <p:xfrm>
          <a:off x="4841153" y="4108997"/>
          <a:ext cx="1143000" cy="341709"/>
        </p:xfrm>
        <a:graphic>
          <a:graphicData uri="http://schemas.openxmlformats.org/presentationml/2006/ole">
            <mc:AlternateContent xmlns:mc="http://schemas.openxmlformats.org/markup-compatibility/2006">
              <mc:Choice xmlns:v="urn:schemas-microsoft-com:vml" Requires="v">
                <p:oleObj spid="_x0000_s16688" name="Image bitmap" r:id="rId5" imgW="1623201" imgH="746667" progId="Paint.Picture">
                  <p:embed/>
                </p:oleObj>
              </mc:Choice>
              <mc:Fallback>
                <p:oleObj name="Image bitmap" r:id="rId5" imgW="1623201" imgH="746667" progId="Paint.Picture">
                  <p:embed/>
                  <p:pic>
                    <p:nvPicPr>
                      <p:cNvPr id="30724"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1153" y="4108997"/>
                        <a:ext cx="1143000" cy="3417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0740" name="Line 18"/>
          <p:cNvSpPr>
            <a:spLocks noChangeShapeType="1"/>
          </p:cNvSpPr>
          <p:nvPr/>
        </p:nvSpPr>
        <p:spPr bwMode="auto">
          <a:xfrm>
            <a:off x="5412653" y="4953149"/>
            <a:ext cx="0" cy="800100"/>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zh-TW" altLang="en-US" sz="1350"/>
          </a:p>
        </p:txBody>
      </p:sp>
      <p:graphicFrame>
        <p:nvGraphicFramePr>
          <p:cNvPr id="30725" name="Object 5"/>
          <p:cNvGraphicFramePr>
            <a:graphicFrameLocks noChangeAspect="1"/>
          </p:cNvGraphicFramePr>
          <p:nvPr>
            <p:extLst/>
          </p:nvPr>
        </p:nvGraphicFramePr>
        <p:xfrm>
          <a:off x="5150717" y="5065069"/>
          <a:ext cx="511969" cy="426244"/>
        </p:xfrm>
        <a:graphic>
          <a:graphicData uri="http://schemas.openxmlformats.org/presentationml/2006/ole">
            <mc:AlternateContent xmlns:mc="http://schemas.openxmlformats.org/markup-compatibility/2006">
              <mc:Choice xmlns:v="urn:schemas-microsoft-com:vml" Requires="v">
                <p:oleObj spid="_x0000_s16689" name="Image bitmap" r:id="rId7" imgW="906859" imgH="754605" progId="Paint.Picture">
                  <p:embed/>
                </p:oleObj>
              </mc:Choice>
              <mc:Fallback>
                <p:oleObj name="Image bitmap" r:id="rId7" imgW="906859" imgH="754605" progId="Paint.Picture">
                  <p:embed/>
                  <p:pic>
                    <p:nvPicPr>
                      <p:cNvPr id="3072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0717" y="5065069"/>
                        <a:ext cx="511969" cy="426244"/>
                      </a:xfrm>
                      <a:prstGeom prst="rect">
                        <a:avLst/>
                      </a:prstGeom>
                      <a:noFill/>
                      <a:ln w="31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726" name="Object 6"/>
          <p:cNvGraphicFramePr>
            <a:graphicFrameLocks/>
          </p:cNvGraphicFramePr>
          <p:nvPr>
            <p:extLst>
              <p:ext uri="{D42A27DB-BD31-4B8C-83A1-F6EECF244321}">
                <p14:modId xmlns:p14="http://schemas.microsoft.com/office/powerpoint/2010/main" val="2123704547"/>
              </p:ext>
            </p:extLst>
          </p:nvPr>
        </p:nvGraphicFramePr>
        <p:xfrm>
          <a:off x="2976634" y="4141143"/>
          <a:ext cx="1200150" cy="285750"/>
        </p:xfrm>
        <a:graphic>
          <a:graphicData uri="http://schemas.openxmlformats.org/presentationml/2006/ole">
            <mc:AlternateContent xmlns:mc="http://schemas.openxmlformats.org/markup-compatibility/2006">
              <mc:Choice xmlns:v="urn:schemas-microsoft-com:vml" Requires="v">
                <p:oleObj spid="_x0000_s16690" name="Image bitmap" r:id="rId9" imgW="2072381" imgH="640135" progId="Paint.Picture">
                  <p:embed/>
                </p:oleObj>
              </mc:Choice>
              <mc:Fallback>
                <p:oleObj name="Image bitmap" r:id="rId9" imgW="2072381" imgH="640135" progId="Paint.Picture">
                  <p:embed/>
                  <p:pic>
                    <p:nvPicPr>
                      <p:cNvPr id="30726"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6634" y="4141143"/>
                        <a:ext cx="1200150" cy="285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727" name="Object 7"/>
          <p:cNvGraphicFramePr>
            <a:graphicFrameLocks noChangeAspect="1"/>
          </p:cNvGraphicFramePr>
          <p:nvPr>
            <p:extLst/>
          </p:nvPr>
        </p:nvGraphicFramePr>
        <p:xfrm>
          <a:off x="2976636" y="4412605"/>
          <a:ext cx="1212056" cy="471488"/>
        </p:xfrm>
        <a:graphic>
          <a:graphicData uri="http://schemas.openxmlformats.org/presentationml/2006/ole">
            <mc:AlternateContent xmlns:mc="http://schemas.openxmlformats.org/markup-compatibility/2006">
              <mc:Choice xmlns:v="urn:schemas-microsoft-com:vml" Requires="v">
                <p:oleObj spid="_x0000_s16691" name="Image bitmap" r:id="rId11" imgW="3231160" imgH="1257409" progId="Paint.Picture">
                  <p:embed/>
                </p:oleObj>
              </mc:Choice>
              <mc:Fallback>
                <p:oleObj name="Image bitmap" r:id="rId11" imgW="3231160" imgH="1257409" progId="Paint.Picture">
                  <p:embed/>
                  <p:pic>
                    <p:nvPicPr>
                      <p:cNvPr id="30727"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6636" y="4412605"/>
                        <a:ext cx="1212056" cy="47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728" name="Object 8"/>
          <p:cNvGraphicFramePr>
            <a:graphicFrameLocks noChangeAspect="1"/>
          </p:cNvGraphicFramePr>
          <p:nvPr>
            <p:extLst/>
          </p:nvPr>
        </p:nvGraphicFramePr>
        <p:xfrm>
          <a:off x="4155353" y="5046019"/>
          <a:ext cx="857250" cy="370285"/>
        </p:xfrm>
        <a:graphic>
          <a:graphicData uri="http://schemas.openxmlformats.org/presentationml/2006/ole">
            <mc:AlternateContent xmlns:mc="http://schemas.openxmlformats.org/markup-compatibility/2006">
              <mc:Choice xmlns:v="urn:schemas-microsoft-com:vml" Requires="v">
                <p:oleObj spid="_x0000_s16692" name="Image bitmap" r:id="rId13" imgW="1623201" imgH="700952" progId="Paint.Picture">
                  <p:embed/>
                </p:oleObj>
              </mc:Choice>
              <mc:Fallback>
                <p:oleObj name="Image bitmap" r:id="rId13" imgW="1623201" imgH="700952" progId="Paint.Picture">
                  <p:embed/>
                  <p:pic>
                    <p:nvPicPr>
                      <p:cNvPr id="30728"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5353" y="5046019"/>
                        <a:ext cx="857250" cy="37028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729" name="Object 9"/>
          <p:cNvGraphicFramePr>
            <a:graphicFrameLocks/>
          </p:cNvGraphicFramePr>
          <p:nvPr>
            <p:extLst/>
          </p:nvPr>
        </p:nvGraphicFramePr>
        <p:xfrm>
          <a:off x="2988541" y="5560368"/>
          <a:ext cx="1085850" cy="285750"/>
        </p:xfrm>
        <a:graphic>
          <a:graphicData uri="http://schemas.openxmlformats.org/presentationml/2006/ole">
            <mc:AlternateContent xmlns:mc="http://schemas.openxmlformats.org/markup-compatibility/2006">
              <mc:Choice xmlns:v="urn:schemas-microsoft-com:vml" Requires="v">
                <p:oleObj spid="_x0000_s16693" name="Image bitmap" r:id="rId15" imgW="1554615" imgH="655238" progId="Paint.Picture">
                  <p:embed/>
                </p:oleObj>
              </mc:Choice>
              <mc:Fallback>
                <p:oleObj name="Image bitmap" r:id="rId15" imgW="1554615" imgH="655238" progId="Paint.Picture">
                  <p:embed/>
                  <p:pic>
                    <p:nvPicPr>
                      <p:cNvPr id="30729" name="Object 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88541" y="5560368"/>
                        <a:ext cx="1085850" cy="285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730" name="Object 10"/>
          <p:cNvGraphicFramePr>
            <a:graphicFrameLocks noChangeAspect="1"/>
          </p:cNvGraphicFramePr>
          <p:nvPr>
            <p:extLst/>
          </p:nvPr>
        </p:nvGraphicFramePr>
        <p:xfrm>
          <a:off x="2986160" y="5850881"/>
          <a:ext cx="1112044" cy="438150"/>
        </p:xfrm>
        <a:graphic>
          <a:graphicData uri="http://schemas.openxmlformats.org/presentationml/2006/ole">
            <mc:AlternateContent xmlns:mc="http://schemas.openxmlformats.org/markup-compatibility/2006">
              <mc:Choice xmlns:v="urn:schemas-microsoft-com:vml" Requires="v">
                <p:oleObj spid="_x0000_s16694" name="Image bitmap" r:id="rId17" imgW="3269263" imgH="1287619" progId="Paint.Picture">
                  <p:embed/>
                </p:oleObj>
              </mc:Choice>
              <mc:Fallback>
                <p:oleObj name="Image bitmap" r:id="rId17" imgW="3269263" imgH="1287619" progId="Paint.Picture">
                  <p:embed/>
                  <p:pic>
                    <p:nvPicPr>
                      <p:cNvPr id="3073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86160" y="5850881"/>
                        <a:ext cx="1112044" cy="438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0741" name="Line 24"/>
          <p:cNvSpPr>
            <a:spLocks noChangeShapeType="1"/>
          </p:cNvSpPr>
          <p:nvPr/>
        </p:nvSpPr>
        <p:spPr bwMode="auto">
          <a:xfrm>
            <a:off x="4098203" y="6074718"/>
            <a:ext cx="1085850" cy="0"/>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zh-TW" altLang="en-US" sz="1350"/>
          </a:p>
        </p:txBody>
      </p:sp>
      <p:graphicFrame>
        <p:nvGraphicFramePr>
          <p:cNvPr id="30731" name="Object 11"/>
          <p:cNvGraphicFramePr>
            <a:graphicFrameLocks noChangeAspect="1"/>
          </p:cNvGraphicFramePr>
          <p:nvPr>
            <p:extLst/>
          </p:nvPr>
        </p:nvGraphicFramePr>
        <p:xfrm>
          <a:off x="4326803" y="5908032"/>
          <a:ext cx="457200" cy="302419"/>
        </p:xfrm>
        <a:graphic>
          <a:graphicData uri="http://schemas.openxmlformats.org/presentationml/2006/ole">
            <mc:AlternateContent xmlns:mc="http://schemas.openxmlformats.org/markup-compatibility/2006">
              <mc:Choice xmlns:v="urn:schemas-microsoft-com:vml" Requires="v">
                <p:oleObj spid="_x0000_s16695" name="Image bitmap" r:id="rId19" imgW="853514" imgH="563810" progId="Paint.Picture">
                  <p:embed/>
                </p:oleObj>
              </mc:Choice>
              <mc:Fallback>
                <p:oleObj name="Image bitmap" r:id="rId19" imgW="853514" imgH="563810" progId="Paint.Picture">
                  <p:embed/>
                  <p:pic>
                    <p:nvPicPr>
                      <p:cNvPr id="30731"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26803" y="5908032"/>
                        <a:ext cx="457200" cy="302419"/>
                      </a:xfrm>
                      <a:prstGeom prst="rect">
                        <a:avLst/>
                      </a:prstGeom>
                      <a:noFill/>
                      <a:ln w="31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732" name="Object 12"/>
          <p:cNvGraphicFramePr>
            <a:graphicFrameLocks noChangeAspect="1"/>
          </p:cNvGraphicFramePr>
          <p:nvPr>
            <p:extLst/>
          </p:nvPr>
        </p:nvGraphicFramePr>
        <p:xfrm>
          <a:off x="5281685" y="5846119"/>
          <a:ext cx="759619" cy="440531"/>
        </p:xfrm>
        <a:graphic>
          <a:graphicData uri="http://schemas.openxmlformats.org/presentationml/2006/ole">
            <mc:AlternateContent xmlns:mc="http://schemas.openxmlformats.org/markup-compatibility/2006">
              <mc:Choice xmlns:v="urn:schemas-microsoft-com:vml" Requires="v">
                <p:oleObj spid="_x0000_s16696" name="Image bitmap" r:id="rId21" imgW="1013333" imgH="586791" progId="Paint.Picture">
                  <p:embed/>
                </p:oleObj>
              </mc:Choice>
              <mc:Fallback>
                <p:oleObj name="Image bitmap" r:id="rId21" imgW="1013333" imgH="586791" progId="Paint.Picture">
                  <p:embed/>
                  <p:pic>
                    <p:nvPicPr>
                      <p:cNvPr id="30732"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81685" y="5846119"/>
                        <a:ext cx="759619" cy="440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標題 1"/>
          <p:cNvSpPr>
            <a:spLocks noGrp="1"/>
          </p:cNvSpPr>
          <p:nvPr>
            <p:ph type="title"/>
          </p:nvPr>
        </p:nvSpPr>
        <p:spPr>
          <a:xfrm>
            <a:off x="438759" y="-20547"/>
            <a:ext cx="7886700" cy="1325563"/>
          </a:xfrm>
        </p:spPr>
        <p:txBody>
          <a:bodyPr>
            <a:normAutofit/>
          </a:bodyPr>
          <a:lstStyle/>
          <a:p>
            <a:r>
              <a:rPr lang="en-AU" altLang="zh-TW" sz="3600" dirty="0"/>
              <a:t>Filing Up The Matrix</a:t>
            </a:r>
            <a:endParaRPr kumimoji="1" lang="zh-TW" altLang="en-US" sz="3600" dirty="0"/>
          </a:p>
        </p:txBody>
      </p:sp>
      <p:sp>
        <p:nvSpPr>
          <p:cNvPr id="24" name="文字方塊 23"/>
          <p:cNvSpPr txBox="1"/>
          <p:nvPr/>
        </p:nvSpPr>
        <p:spPr>
          <a:xfrm>
            <a:off x="6847794" y="6584303"/>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
        <p:nvSpPr>
          <p:cNvPr id="36" name="Rectangle 5"/>
          <p:cNvSpPr>
            <a:spLocks noChangeArrowheads="1"/>
          </p:cNvSpPr>
          <p:nvPr/>
        </p:nvSpPr>
        <p:spPr bwMode="auto">
          <a:xfrm>
            <a:off x="438759" y="1951168"/>
            <a:ext cx="189462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dirty="0" err="1">
                <a:latin typeface="+mj-lt"/>
              </a:rPr>
              <a:t>score_m</a:t>
            </a:r>
            <a:r>
              <a:rPr lang="en-AU" altLang="zh-TW" sz="1800" dirty="0">
                <a:latin typeface="+mj-lt"/>
              </a:rPr>
              <a:t>(</a:t>
            </a:r>
            <a:r>
              <a:rPr lang="en-AU" altLang="zh-TW" sz="1800" dirty="0" err="1">
                <a:latin typeface="+mj-lt"/>
              </a:rPr>
              <a:t>i,j</a:t>
            </a:r>
            <a:r>
              <a:rPr lang="en-AU" altLang="zh-TW" sz="1800" dirty="0">
                <a:latin typeface="+mj-lt"/>
              </a:rPr>
              <a:t>)= best </a:t>
            </a:r>
          </a:p>
        </p:txBody>
      </p:sp>
      <p:sp>
        <p:nvSpPr>
          <p:cNvPr id="37" name="Rectangle 6"/>
          <p:cNvSpPr>
            <a:spLocks noChangeArrowheads="1"/>
          </p:cNvSpPr>
          <p:nvPr/>
        </p:nvSpPr>
        <p:spPr bwMode="auto">
          <a:xfrm>
            <a:off x="3097453" y="808168"/>
            <a:ext cx="222477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dirty="0" err="1">
                <a:latin typeface="+mj-lt"/>
              </a:rPr>
              <a:t>score_m</a:t>
            </a:r>
            <a:r>
              <a:rPr lang="en-AU" altLang="zh-TW" sz="1800" dirty="0">
                <a:latin typeface="+mj-lt"/>
              </a:rPr>
              <a:t>(i,j-1) + </a:t>
            </a:r>
            <a:r>
              <a:rPr lang="en-AU" altLang="zh-TW" sz="1800" dirty="0" err="1">
                <a:latin typeface="+mj-lt"/>
              </a:rPr>
              <a:t>gap_s</a:t>
            </a:r>
            <a:endParaRPr lang="en-AU" altLang="zh-TW" sz="1800" dirty="0">
              <a:latin typeface="+mj-lt"/>
            </a:endParaRPr>
          </a:p>
        </p:txBody>
      </p:sp>
      <p:sp>
        <p:nvSpPr>
          <p:cNvPr id="38" name="Rectangle 7"/>
          <p:cNvSpPr>
            <a:spLocks noChangeArrowheads="1"/>
          </p:cNvSpPr>
          <p:nvPr/>
        </p:nvSpPr>
        <p:spPr bwMode="auto">
          <a:xfrm>
            <a:off x="3097454" y="1951168"/>
            <a:ext cx="216225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dirty="0" err="1">
                <a:latin typeface="+mj-lt"/>
              </a:rPr>
              <a:t>score_m</a:t>
            </a:r>
            <a:r>
              <a:rPr lang="en-AU" altLang="zh-TW" sz="1800" dirty="0">
                <a:latin typeface="+mj-lt"/>
              </a:rPr>
              <a:t>(i-1,j-1) + </a:t>
            </a:r>
          </a:p>
          <a:p>
            <a:pPr eaLnBrk="1" hangingPunct="1"/>
            <a:r>
              <a:rPr lang="en-AU" altLang="zh-TW" sz="1800" dirty="0" err="1">
                <a:latin typeface="+mj-lt"/>
              </a:rPr>
              <a:t>match_s</a:t>
            </a:r>
            <a:r>
              <a:rPr lang="en-AU" altLang="zh-TW" sz="1800" dirty="0">
                <a:latin typeface="+mj-lt"/>
              </a:rPr>
              <a:t>/</a:t>
            </a:r>
            <a:r>
              <a:rPr lang="en-AU" altLang="zh-TW" sz="1800" dirty="0" err="1">
                <a:latin typeface="+mj-lt"/>
              </a:rPr>
              <a:t>mismatch_s</a:t>
            </a:r>
            <a:endParaRPr lang="en-AU" altLang="zh-TW" sz="1800" dirty="0">
              <a:latin typeface="+mj-lt"/>
            </a:endParaRPr>
          </a:p>
        </p:txBody>
      </p:sp>
      <p:sp>
        <p:nvSpPr>
          <p:cNvPr id="39" name="Rectangle 8"/>
          <p:cNvSpPr>
            <a:spLocks noChangeArrowheads="1"/>
          </p:cNvSpPr>
          <p:nvPr/>
        </p:nvSpPr>
        <p:spPr bwMode="auto">
          <a:xfrm>
            <a:off x="3205801" y="3094168"/>
            <a:ext cx="222477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dirty="0" err="1">
                <a:latin typeface="+mj-lt"/>
              </a:rPr>
              <a:t>score_m</a:t>
            </a:r>
            <a:r>
              <a:rPr lang="en-AU" altLang="zh-TW" sz="1800" dirty="0">
                <a:latin typeface="+mj-lt"/>
              </a:rPr>
              <a:t>(i-1,j) + </a:t>
            </a:r>
            <a:r>
              <a:rPr lang="en-AU" altLang="zh-TW" sz="1800" dirty="0" err="1">
                <a:latin typeface="+mj-lt"/>
              </a:rPr>
              <a:t>gap_s</a:t>
            </a:r>
            <a:endParaRPr lang="en-AU" altLang="zh-TW" sz="1800" dirty="0">
              <a:latin typeface="+mj-lt"/>
            </a:endParaRPr>
          </a:p>
        </p:txBody>
      </p:sp>
      <p:sp>
        <p:nvSpPr>
          <p:cNvPr id="40" name="AutoShape 9"/>
          <p:cNvSpPr>
            <a:spLocks/>
          </p:cNvSpPr>
          <p:nvPr/>
        </p:nvSpPr>
        <p:spPr bwMode="auto">
          <a:xfrm>
            <a:off x="2754553" y="808168"/>
            <a:ext cx="285750" cy="2686050"/>
          </a:xfrm>
          <a:prstGeom prst="leftBrace">
            <a:avLst>
              <a:gd name="adj1" fmla="val 78333"/>
              <a:gd name="adj2" fmla="val 50000"/>
            </a:avLst>
          </a:prstGeom>
          <a:noFill/>
          <a:ln w="571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endParaRPr lang="zh-TW" altLang="zh-TW" sz="1800">
              <a:latin typeface="+mj-lt"/>
            </a:endParaRPr>
          </a:p>
        </p:txBody>
      </p:sp>
      <p:sp>
        <p:nvSpPr>
          <p:cNvPr id="41" name="Text Box 10"/>
          <p:cNvSpPr txBox="1">
            <a:spLocks noChangeArrowheads="1"/>
          </p:cNvSpPr>
          <p:nvPr/>
        </p:nvSpPr>
        <p:spPr bwMode="auto">
          <a:xfrm>
            <a:off x="7500425" y="3098931"/>
            <a:ext cx="322524" cy="646331"/>
          </a:xfrm>
          <a:prstGeom prst="rect">
            <a:avLst/>
          </a:prstGeom>
          <a:solidFill>
            <a:srgbClr val="A8F98F"/>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X</a:t>
            </a:r>
          </a:p>
          <a:p>
            <a:pPr eaLnBrk="1" hangingPunct="1"/>
            <a:r>
              <a:rPr lang="en-AU" altLang="zh-TW" sz="1800"/>
              <a:t>-</a:t>
            </a:r>
          </a:p>
        </p:txBody>
      </p:sp>
      <p:sp>
        <p:nvSpPr>
          <p:cNvPr id="42" name="Text Box 11"/>
          <p:cNvSpPr txBox="1">
            <a:spLocks noChangeArrowheads="1"/>
          </p:cNvSpPr>
          <p:nvPr/>
        </p:nvSpPr>
        <p:spPr bwMode="auto">
          <a:xfrm>
            <a:off x="7500425" y="1898781"/>
            <a:ext cx="322524" cy="646331"/>
          </a:xfrm>
          <a:prstGeom prst="rect">
            <a:avLst/>
          </a:prstGeom>
          <a:solidFill>
            <a:schemeClr val="accent1"/>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X</a:t>
            </a:r>
          </a:p>
          <a:p>
            <a:pPr eaLnBrk="1" hangingPunct="1"/>
            <a:r>
              <a:rPr lang="en-AU" altLang="zh-TW" sz="1800"/>
              <a:t>X</a:t>
            </a:r>
          </a:p>
        </p:txBody>
      </p:sp>
      <p:sp>
        <p:nvSpPr>
          <p:cNvPr id="43" name="Text Box 12"/>
          <p:cNvSpPr txBox="1">
            <a:spLocks noChangeArrowheads="1"/>
          </p:cNvSpPr>
          <p:nvPr/>
        </p:nvSpPr>
        <p:spPr bwMode="auto">
          <a:xfrm>
            <a:off x="7500425" y="579569"/>
            <a:ext cx="322524" cy="646331"/>
          </a:xfrm>
          <a:prstGeom prst="rect">
            <a:avLst/>
          </a:prstGeom>
          <a:solidFill>
            <a:srgbClr val="F9AD8F"/>
          </a:solidFill>
          <a:ln w="9525">
            <a:solidFill>
              <a:schemeClr val="tx1"/>
            </a:solidFill>
            <a:miter lim="800000"/>
            <a:headEnd/>
            <a:tailEnd/>
          </a:ln>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a:t>
            </a:r>
          </a:p>
          <a:p>
            <a:pPr eaLnBrk="1" hangingPunct="1"/>
            <a:r>
              <a:rPr lang="en-AU" altLang="zh-TW" sz="1800"/>
              <a:t>X</a:t>
            </a:r>
          </a:p>
        </p:txBody>
      </p:sp>
      <p:sp>
        <p:nvSpPr>
          <p:cNvPr id="44" name="Text Box 13"/>
          <p:cNvSpPr txBox="1">
            <a:spLocks noChangeArrowheads="1"/>
          </p:cNvSpPr>
          <p:nvPr/>
        </p:nvSpPr>
        <p:spPr bwMode="auto">
          <a:xfrm>
            <a:off x="6039527" y="579569"/>
            <a:ext cx="873957" cy="64633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1…i</a:t>
            </a:r>
          </a:p>
          <a:p>
            <a:pPr eaLnBrk="1" hangingPunct="1"/>
            <a:r>
              <a:rPr lang="en-AU" altLang="zh-TW" sz="1800"/>
              <a:t>1…j-1</a:t>
            </a:r>
          </a:p>
        </p:txBody>
      </p:sp>
      <p:sp>
        <p:nvSpPr>
          <p:cNvPr id="45" name="Text Box 14"/>
          <p:cNvSpPr txBox="1">
            <a:spLocks noChangeArrowheads="1"/>
          </p:cNvSpPr>
          <p:nvPr/>
        </p:nvSpPr>
        <p:spPr bwMode="auto">
          <a:xfrm>
            <a:off x="6039527" y="1896400"/>
            <a:ext cx="873957" cy="64633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1…i-1</a:t>
            </a:r>
          </a:p>
          <a:p>
            <a:pPr eaLnBrk="1" hangingPunct="1"/>
            <a:r>
              <a:rPr lang="en-AU" altLang="zh-TW" sz="1800"/>
              <a:t>1…j-1</a:t>
            </a:r>
          </a:p>
        </p:txBody>
      </p:sp>
      <p:sp>
        <p:nvSpPr>
          <p:cNvPr id="46" name="Text Box 15"/>
          <p:cNvSpPr txBox="1">
            <a:spLocks noChangeArrowheads="1"/>
          </p:cNvSpPr>
          <p:nvPr/>
        </p:nvSpPr>
        <p:spPr bwMode="auto">
          <a:xfrm>
            <a:off x="6039527" y="3094169"/>
            <a:ext cx="873957" cy="64633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800"/>
              <a:t>1…i-1</a:t>
            </a:r>
          </a:p>
          <a:p>
            <a:pPr eaLnBrk="1" hangingPunct="1"/>
            <a:r>
              <a:rPr lang="en-AU" altLang="zh-TW" sz="1800"/>
              <a:t>1…j</a:t>
            </a:r>
          </a:p>
        </p:txBody>
      </p:sp>
      <p:sp>
        <p:nvSpPr>
          <p:cNvPr id="47" name="Rectangle 16"/>
          <p:cNvSpPr>
            <a:spLocks noChangeArrowheads="1"/>
          </p:cNvSpPr>
          <p:nvPr/>
        </p:nvSpPr>
        <p:spPr bwMode="auto">
          <a:xfrm>
            <a:off x="7033699" y="624812"/>
            <a:ext cx="238125"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3000">
                <a:latin typeface="Comic Sans MS" charset="0"/>
              </a:rPr>
              <a:t>+</a:t>
            </a:r>
          </a:p>
        </p:txBody>
      </p:sp>
      <p:sp>
        <p:nvSpPr>
          <p:cNvPr id="48" name="Rectangle 17"/>
          <p:cNvSpPr>
            <a:spLocks noChangeArrowheads="1"/>
          </p:cNvSpPr>
          <p:nvPr/>
        </p:nvSpPr>
        <p:spPr bwMode="auto">
          <a:xfrm>
            <a:off x="7033699" y="1951169"/>
            <a:ext cx="238125"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3000">
                <a:latin typeface="Comic Sans MS" charset="0"/>
              </a:rPr>
              <a:t>+</a:t>
            </a:r>
          </a:p>
        </p:txBody>
      </p:sp>
      <p:sp>
        <p:nvSpPr>
          <p:cNvPr id="49" name="Rectangle 18"/>
          <p:cNvSpPr>
            <a:spLocks noChangeArrowheads="1"/>
          </p:cNvSpPr>
          <p:nvPr/>
        </p:nvSpPr>
        <p:spPr bwMode="auto">
          <a:xfrm>
            <a:off x="7033699" y="3151319"/>
            <a:ext cx="238125"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3000">
                <a:latin typeface="Comic Sans MS" charset="0"/>
              </a:rPr>
              <a:t>+</a:t>
            </a:r>
          </a:p>
        </p:txBody>
      </p:sp>
    </p:spTree>
    <p:extLst>
      <p:ext uri="{BB962C8B-B14F-4D97-AF65-F5344CB8AC3E}">
        <p14:creationId xmlns:p14="http://schemas.microsoft.com/office/powerpoint/2010/main" val="228344238"/>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183"/>
          <p:cNvGrpSpPr>
            <a:grpSpLocks/>
          </p:cNvGrpSpPr>
          <p:nvPr/>
        </p:nvGrpSpPr>
        <p:grpSpPr bwMode="auto">
          <a:xfrm>
            <a:off x="1714500" y="1085850"/>
            <a:ext cx="5486400" cy="4743450"/>
            <a:chOff x="480" y="192"/>
            <a:chExt cx="4608" cy="3984"/>
          </a:xfrm>
        </p:grpSpPr>
        <p:sp>
          <p:nvSpPr>
            <p:cNvPr id="31856" name="Rectangle 41"/>
            <p:cNvSpPr>
              <a:spLocks noChangeArrowheads="1"/>
            </p:cNvSpPr>
            <p:nvPr/>
          </p:nvSpPr>
          <p:spPr bwMode="auto">
            <a:xfrm>
              <a:off x="480" y="192"/>
              <a:ext cx="922" cy="664"/>
            </a:xfrm>
            <a:prstGeom prst="rect">
              <a:avLst/>
            </a:prstGeom>
            <a:no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57" name="Rectangle 42"/>
            <p:cNvSpPr>
              <a:spLocks noChangeArrowheads="1"/>
            </p:cNvSpPr>
            <p:nvPr/>
          </p:nvSpPr>
          <p:spPr bwMode="auto">
            <a:xfrm>
              <a:off x="1402" y="192"/>
              <a:ext cx="920" cy="664"/>
            </a:xfrm>
            <a:prstGeom prst="rect">
              <a:avLst/>
            </a:prstGeom>
            <a:no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a:t>
              </a:r>
            </a:p>
          </p:txBody>
        </p:sp>
        <p:sp>
          <p:nvSpPr>
            <p:cNvPr id="31858" name="Rectangle 43"/>
            <p:cNvSpPr>
              <a:spLocks noChangeArrowheads="1"/>
            </p:cNvSpPr>
            <p:nvPr/>
          </p:nvSpPr>
          <p:spPr bwMode="auto">
            <a:xfrm>
              <a:off x="2322" y="192"/>
              <a:ext cx="924" cy="664"/>
            </a:xfrm>
            <a:prstGeom prst="rect">
              <a:avLst/>
            </a:prstGeom>
            <a:no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F</a:t>
              </a:r>
            </a:p>
          </p:txBody>
        </p:sp>
        <p:sp>
          <p:nvSpPr>
            <p:cNvPr id="31859" name="Rectangle 44"/>
            <p:cNvSpPr>
              <a:spLocks noChangeArrowheads="1"/>
            </p:cNvSpPr>
            <p:nvPr/>
          </p:nvSpPr>
          <p:spPr bwMode="auto">
            <a:xfrm>
              <a:off x="3246" y="192"/>
              <a:ext cx="920" cy="664"/>
            </a:xfrm>
            <a:prstGeom prst="rect">
              <a:avLst/>
            </a:prstGeom>
            <a:no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A</a:t>
              </a:r>
            </a:p>
          </p:txBody>
        </p:sp>
        <p:sp>
          <p:nvSpPr>
            <p:cNvPr id="31860" name="Rectangle 45"/>
            <p:cNvSpPr>
              <a:spLocks noChangeArrowheads="1"/>
            </p:cNvSpPr>
            <p:nvPr/>
          </p:nvSpPr>
          <p:spPr bwMode="auto">
            <a:xfrm>
              <a:off x="480" y="856"/>
              <a:ext cx="922" cy="664"/>
            </a:xfrm>
            <a:prstGeom prst="rect">
              <a:avLst/>
            </a:prstGeom>
            <a:no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a:t>
              </a:r>
            </a:p>
          </p:txBody>
        </p:sp>
        <p:sp>
          <p:nvSpPr>
            <p:cNvPr id="31861" name="Rectangle 46"/>
            <p:cNvSpPr>
              <a:spLocks noChangeArrowheads="1"/>
            </p:cNvSpPr>
            <p:nvPr/>
          </p:nvSpPr>
          <p:spPr bwMode="auto">
            <a:xfrm>
              <a:off x="480" y="1520"/>
              <a:ext cx="922" cy="664"/>
            </a:xfrm>
            <a:prstGeom prst="rect">
              <a:avLst/>
            </a:prstGeom>
            <a:no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F</a:t>
              </a:r>
            </a:p>
          </p:txBody>
        </p:sp>
        <p:sp>
          <p:nvSpPr>
            <p:cNvPr id="31862" name="Rectangle 47"/>
            <p:cNvSpPr>
              <a:spLocks noChangeArrowheads="1"/>
            </p:cNvSpPr>
            <p:nvPr/>
          </p:nvSpPr>
          <p:spPr bwMode="auto">
            <a:xfrm>
              <a:off x="480" y="2184"/>
              <a:ext cx="922" cy="664"/>
            </a:xfrm>
            <a:prstGeom prst="rect">
              <a:avLst/>
            </a:prstGeom>
            <a:no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A</a:t>
              </a:r>
            </a:p>
          </p:txBody>
        </p:sp>
        <p:sp>
          <p:nvSpPr>
            <p:cNvPr id="31863" name="Rectangle 48"/>
            <p:cNvSpPr>
              <a:spLocks noChangeArrowheads="1"/>
            </p:cNvSpPr>
            <p:nvPr/>
          </p:nvSpPr>
          <p:spPr bwMode="auto">
            <a:xfrm>
              <a:off x="480" y="2848"/>
              <a:ext cx="922" cy="664"/>
            </a:xfrm>
            <a:prstGeom prst="rect">
              <a:avLst/>
            </a:prstGeom>
            <a:no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S</a:t>
              </a:r>
            </a:p>
          </p:txBody>
        </p:sp>
        <p:sp>
          <p:nvSpPr>
            <p:cNvPr id="31864" name="Rectangle 49"/>
            <p:cNvSpPr>
              <a:spLocks noChangeArrowheads="1"/>
            </p:cNvSpPr>
            <p:nvPr/>
          </p:nvSpPr>
          <p:spPr bwMode="auto">
            <a:xfrm>
              <a:off x="1402" y="2848"/>
              <a:ext cx="920" cy="664"/>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b="0"/>
                <a:t>-3</a:t>
              </a:r>
            </a:p>
          </p:txBody>
        </p:sp>
        <p:sp>
          <p:nvSpPr>
            <p:cNvPr id="31865" name="Rectangle 50"/>
            <p:cNvSpPr>
              <a:spLocks noChangeArrowheads="1"/>
            </p:cNvSpPr>
            <p:nvPr/>
          </p:nvSpPr>
          <p:spPr bwMode="auto">
            <a:xfrm>
              <a:off x="2322" y="2848"/>
              <a:ext cx="924"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66" name="Rectangle 51"/>
            <p:cNvSpPr>
              <a:spLocks noChangeArrowheads="1"/>
            </p:cNvSpPr>
            <p:nvPr/>
          </p:nvSpPr>
          <p:spPr bwMode="auto">
            <a:xfrm>
              <a:off x="3246" y="2848"/>
              <a:ext cx="920"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67" name="Rectangle 52"/>
            <p:cNvSpPr>
              <a:spLocks noChangeArrowheads="1"/>
            </p:cNvSpPr>
            <p:nvPr/>
          </p:nvSpPr>
          <p:spPr bwMode="auto">
            <a:xfrm>
              <a:off x="1402" y="2184"/>
              <a:ext cx="920" cy="664"/>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b="0"/>
                <a:t>-2</a:t>
              </a:r>
            </a:p>
          </p:txBody>
        </p:sp>
        <p:sp>
          <p:nvSpPr>
            <p:cNvPr id="31868" name="Rectangle 53"/>
            <p:cNvSpPr>
              <a:spLocks noChangeArrowheads="1"/>
            </p:cNvSpPr>
            <p:nvPr/>
          </p:nvSpPr>
          <p:spPr bwMode="auto">
            <a:xfrm>
              <a:off x="2322" y="2184"/>
              <a:ext cx="924"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69" name="Rectangle 54"/>
            <p:cNvSpPr>
              <a:spLocks noChangeArrowheads="1"/>
            </p:cNvSpPr>
            <p:nvPr/>
          </p:nvSpPr>
          <p:spPr bwMode="auto">
            <a:xfrm>
              <a:off x="3246" y="2184"/>
              <a:ext cx="920"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70" name="Rectangle 55"/>
            <p:cNvSpPr>
              <a:spLocks noChangeArrowheads="1"/>
            </p:cNvSpPr>
            <p:nvPr/>
          </p:nvSpPr>
          <p:spPr bwMode="auto">
            <a:xfrm>
              <a:off x="1402" y="1520"/>
              <a:ext cx="920" cy="664"/>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b="0"/>
                <a:t>-1</a:t>
              </a:r>
            </a:p>
          </p:txBody>
        </p:sp>
        <p:sp>
          <p:nvSpPr>
            <p:cNvPr id="31871" name="Rectangle 56"/>
            <p:cNvSpPr>
              <a:spLocks noChangeArrowheads="1"/>
            </p:cNvSpPr>
            <p:nvPr/>
          </p:nvSpPr>
          <p:spPr bwMode="auto">
            <a:xfrm>
              <a:off x="2322" y="1520"/>
              <a:ext cx="924"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72" name="Rectangle 57"/>
            <p:cNvSpPr>
              <a:spLocks noChangeArrowheads="1"/>
            </p:cNvSpPr>
            <p:nvPr/>
          </p:nvSpPr>
          <p:spPr bwMode="auto">
            <a:xfrm>
              <a:off x="3246" y="1520"/>
              <a:ext cx="920"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73" name="Rectangle 58"/>
            <p:cNvSpPr>
              <a:spLocks noChangeArrowheads="1"/>
            </p:cNvSpPr>
            <p:nvPr/>
          </p:nvSpPr>
          <p:spPr bwMode="auto">
            <a:xfrm>
              <a:off x="1402" y="856"/>
              <a:ext cx="920"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74" name="Rectangle 59"/>
            <p:cNvSpPr>
              <a:spLocks noChangeArrowheads="1"/>
            </p:cNvSpPr>
            <p:nvPr/>
          </p:nvSpPr>
          <p:spPr bwMode="auto">
            <a:xfrm>
              <a:off x="2322" y="856"/>
              <a:ext cx="924" cy="664"/>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b="0"/>
                <a:t>-1</a:t>
              </a:r>
            </a:p>
          </p:txBody>
        </p:sp>
        <p:sp>
          <p:nvSpPr>
            <p:cNvPr id="31875" name="Rectangle 60"/>
            <p:cNvSpPr>
              <a:spLocks noChangeArrowheads="1"/>
            </p:cNvSpPr>
            <p:nvPr/>
          </p:nvSpPr>
          <p:spPr bwMode="auto">
            <a:xfrm>
              <a:off x="3246" y="856"/>
              <a:ext cx="920" cy="664"/>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b="0"/>
                <a:t>-2</a:t>
              </a:r>
            </a:p>
          </p:txBody>
        </p:sp>
        <p:sp>
          <p:nvSpPr>
            <p:cNvPr id="31876" name="Rectangle 61"/>
            <p:cNvSpPr>
              <a:spLocks noChangeArrowheads="1"/>
            </p:cNvSpPr>
            <p:nvPr/>
          </p:nvSpPr>
          <p:spPr bwMode="auto">
            <a:xfrm>
              <a:off x="4166" y="192"/>
              <a:ext cx="922" cy="664"/>
            </a:xfrm>
            <a:prstGeom prst="rect">
              <a:avLst/>
            </a:prstGeom>
            <a:no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T</a:t>
              </a:r>
            </a:p>
          </p:txBody>
        </p:sp>
        <p:sp>
          <p:nvSpPr>
            <p:cNvPr id="31877" name="Rectangle 62"/>
            <p:cNvSpPr>
              <a:spLocks noChangeArrowheads="1"/>
            </p:cNvSpPr>
            <p:nvPr/>
          </p:nvSpPr>
          <p:spPr bwMode="auto">
            <a:xfrm>
              <a:off x="4166" y="2848"/>
              <a:ext cx="922"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78" name="Rectangle 63"/>
            <p:cNvSpPr>
              <a:spLocks noChangeArrowheads="1"/>
            </p:cNvSpPr>
            <p:nvPr/>
          </p:nvSpPr>
          <p:spPr bwMode="auto">
            <a:xfrm>
              <a:off x="4166" y="2184"/>
              <a:ext cx="922"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79" name="Rectangle 64"/>
            <p:cNvSpPr>
              <a:spLocks noChangeArrowheads="1"/>
            </p:cNvSpPr>
            <p:nvPr/>
          </p:nvSpPr>
          <p:spPr bwMode="auto">
            <a:xfrm>
              <a:off x="4166" y="1520"/>
              <a:ext cx="922"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80" name="Rectangle 65"/>
            <p:cNvSpPr>
              <a:spLocks noChangeArrowheads="1"/>
            </p:cNvSpPr>
            <p:nvPr/>
          </p:nvSpPr>
          <p:spPr bwMode="auto">
            <a:xfrm>
              <a:off x="4166" y="856"/>
              <a:ext cx="922" cy="664"/>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b="0"/>
                <a:t>-3</a:t>
              </a:r>
            </a:p>
          </p:txBody>
        </p:sp>
        <p:sp>
          <p:nvSpPr>
            <p:cNvPr id="31881" name="Rectangle 66"/>
            <p:cNvSpPr>
              <a:spLocks noChangeArrowheads="1"/>
            </p:cNvSpPr>
            <p:nvPr/>
          </p:nvSpPr>
          <p:spPr bwMode="auto">
            <a:xfrm>
              <a:off x="480" y="3512"/>
              <a:ext cx="922" cy="664"/>
            </a:xfrm>
            <a:prstGeom prst="rect">
              <a:avLst/>
            </a:prstGeom>
            <a:noFill/>
            <a:ln w="9525">
              <a:solidFill>
                <a:schemeClr val="tx1"/>
              </a:solidFill>
              <a:miter lim="800000"/>
              <a:headEnd/>
              <a:tailEnd/>
            </a:ln>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sz="3300" b="0"/>
                <a:t>T</a:t>
              </a:r>
            </a:p>
          </p:txBody>
        </p:sp>
        <p:sp>
          <p:nvSpPr>
            <p:cNvPr id="31882" name="Rectangle 67"/>
            <p:cNvSpPr>
              <a:spLocks noChangeArrowheads="1"/>
            </p:cNvSpPr>
            <p:nvPr/>
          </p:nvSpPr>
          <p:spPr bwMode="auto">
            <a:xfrm>
              <a:off x="1402" y="3512"/>
              <a:ext cx="920" cy="664"/>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b="0"/>
                <a:t>-4</a:t>
              </a:r>
            </a:p>
          </p:txBody>
        </p:sp>
        <p:sp>
          <p:nvSpPr>
            <p:cNvPr id="31883" name="Rectangle 68"/>
            <p:cNvSpPr>
              <a:spLocks noChangeArrowheads="1"/>
            </p:cNvSpPr>
            <p:nvPr/>
          </p:nvSpPr>
          <p:spPr bwMode="auto">
            <a:xfrm>
              <a:off x="2322" y="3512"/>
              <a:ext cx="924"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84" name="Rectangle 69"/>
            <p:cNvSpPr>
              <a:spLocks noChangeArrowheads="1"/>
            </p:cNvSpPr>
            <p:nvPr/>
          </p:nvSpPr>
          <p:spPr bwMode="auto">
            <a:xfrm>
              <a:off x="3246" y="3512"/>
              <a:ext cx="920" cy="6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885" name="Line 71"/>
            <p:cNvSpPr>
              <a:spLocks noChangeShapeType="1"/>
            </p:cNvSpPr>
            <p:nvPr/>
          </p:nvSpPr>
          <p:spPr bwMode="auto">
            <a:xfrm flipH="1">
              <a:off x="3022" y="1222"/>
              <a:ext cx="318" cy="0"/>
            </a:xfrm>
            <a:prstGeom prst="line">
              <a:avLst/>
            </a:prstGeom>
            <a:noFill/>
            <a:ln w="38100">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86" name="Line 72"/>
            <p:cNvSpPr>
              <a:spLocks noChangeShapeType="1"/>
            </p:cNvSpPr>
            <p:nvPr/>
          </p:nvSpPr>
          <p:spPr bwMode="auto">
            <a:xfrm flipH="1">
              <a:off x="3943" y="1222"/>
              <a:ext cx="317" cy="0"/>
            </a:xfrm>
            <a:prstGeom prst="line">
              <a:avLst/>
            </a:prstGeom>
            <a:noFill/>
            <a:ln w="38100">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87" name="Line 73"/>
            <p:cNvSpPr>
              <a:spLocks noChangeShapeType="1"/>
            </p:cNvSpPr>
            <p:nvPr/>
          </p:nvSpPr>
          <p:spPr bwMode="auto">
            <a:xfrm flipH="1">
              <a:off x="1768" y="1989"/>
              <a:ext cx="0" cy="275"/>
            </a:xfrm>
            <a:prstGeom prst="line">
              <a:avLst/>
            </a:prstGeom>
            <a:noFill/>
            <a:ln w="38100">
              <a:solidFill>
                <a:schemeClr val="accent2"/>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88" name="Line 74"/>
            <p:cNvSpPr>
              <a:spLocks noChangeShapeType="1"/>
            </p:cNvSpPr>
            <p:nvPr/>
          </p:nvSpPr>
          <p:spPr bwMode="auto">
            <a:xfrm flipH="1">
              <a:off x="1784" y="2636"/>
              <a:ext cx="0" cy="275"/>
            </a:xfrm>
            <a:prstGeom prst="line">
              <a:avLst/>
            </a:prstGeom>
            <a:noFill/>
            <a:ln w="38100">
              <a:solidFill>
                <a:schemeClr val="accent2"/>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89" name="Line 75"/>
            <p:cNvSpPr>
              <a:spLocks noChangeShapeType="1"/>
            </p:cNvSpPr>
            <p:nvPr/>
          </p:nvSpPr>
          <p:spPr bwMode="auto">
            <a:xfrm flipH="1">
              <a:off x="1801" y="3309"/>
              <a:ext cx="0" cy="275"/>
            </a:xfrm>
            <a:prstGeom prst="line">
              <a:avLst/>
            </a:prstGeom>
            <a:noFill/>
            <a:ln w="38100">
              <a:solidFill>
                <a:schemeClr val="accent2"/>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grpSp>
        <p:nvGrpSpPr>
          <p:cNvPr id="3" name="Group 84"/>
          <p:cNvGrpSpPr>
            <a:grpSpLocks/>
          </p:cNvGrpSpPr>
          <p:nvPr/>
        </p:nvGrpSpPr>
        <p:grpSpPr bwMode="auto">
          <a:xfrm>
            <a:off x="3657602" y="2400299"/>
            <a:ext cx="1306117" cy="998934"/>
            <a:chOff x="2112" y="1296"/>
            <a:chExt cx="1097" cy="839"/>
          </a:xfrm>
        </p:grpSpPr>
        <p:sp>
          <p:nvSpPr>
            <p:cNvPr id="31849" name="Line 77"/>
            <p:cNvSpPr>
              <a:spLocks noChangeShapeType="1"/>
            </p:cNvSpPr>
            <p:nvPr/>
          </p:nvSpPr>
          <p:spPr bwMode="auto">
            <a:xfrm>
              <a:off x="2772" y="1296"/>
              <a:ext cx="0"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50" name="Text Box 78"/>
            <p:cNvSpPr txBox="1">
              <a:spLocks noChangeArrowheads="1"/>
            </p:cNvSpPr>
            <p:nvPr/>
          </p:nvSpPr>
          <p:spPr bwMode="auto">
            <a:xfrm>
              <a:off x="2706" y="1516"/>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-2</a:t>
              </a:r>
            </a:p>
          </p:txBody>
        </p:sp>
        <p:sp>
          <p:nvSpPr>
            <p:cNvPr id="31851" name="Line 79"/>
            <p:cNvSpPr>
              <a:spLocks noChangeShapeType="1"/>
            </p:cNvSpPr>
            <p:nvPr/>
          </p:nvSpPr>
          <p:spPr bwMode="auto">
            <a:xfrm>
              <a:off x="2112" y="1296"/>
              <a:ext cx="624" cy="528"/>
            </a:xfrm>
            <a:prstGeom prst="line">
              <a:avLst/>
            </a:prstGeom>
            <a:noFill/>
            <a:ln w="57150">
              <a:solidFill>
                <a:srgbClr val="EB152E"/>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52" name="Text Box 80"/>
            <p:cNvSpPr txBox="1">
              <a:spLocks noChangeArrowheads="1"/>
            </p:cNvSpPr>
            <p:nvPr/>
          </p:nvSpPr>
          <p:spPr bwMode="auto">
            <a:xfrm>
              <a:off x="2322" y="161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+2</a:t>
              </a:r>
            </a:p>
          </p:txBody>
        </p:sp>
        <p:sp>
          <p:nvSpPr>
            <p:cNvPr id="31853" name="Line 81"/>
            <p:cNvSpPr>
              <a:spLocks noChangeShapeType="1"/>
            </p:cNvSpPr>
            <p:nvPr/>
          </p:nvSpPr>
          <p:spPr bwMode="auto">
            <a:xfrm>
              <a:off x="2112" y="1872"/>
              <a:ext cx="624" cy="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54" name="Text Box 82"/>
            <p:cNvSpPr txBox="1">
              <a:spLocks noChangeArrowheads="1"/>
            </p:cNvSpPr>
            <p:nvPr/>
          </p:nvSpPr>
          <p:spPr bwMode="auto">
            <a:xfrm>
              <a:off x="2304" y="185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-2</a:t>
              </a:r>
            </a:p>
          </p:txBody>
        </p:sp>
        <p:sp>
          <p:nvSpPr>
            <p:cNvPr id="31855" name="Rectangle 83"/>
            <p:cNvSpPr>
              <a:spLocks noChangeArrowheads="1"/>
            </p:cNvSpPr>
            <p:nvPr/>
          </p:nvSpPr>
          <p:spPr bwMode="auto">
            <a:xfrm>
              <a:off x="2744" y="1747"/>
              <a:ext cx="465"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+2</a:t>
              </a:r>
            </a:p>
          </p:txBody>
        </p:sp>
      </p:grpSp>
      <p:grpSp>
        <p:nvGrpSpPr>
          <p:cNvPr id="4" name="Group 95"/>
          <p:cNvGrpSpPr>
            <a:grpSpLocks/>
          </p:cNvGrpSpPr>
          <p:nvPr/>
        </p:nvGrpSpPr>
        <p:grpSpPr bwMode="auto">
          <a:xfrm>
            <a:off x="4800602" y="2400299"/>
            <a:ext cx="1306117" cy="998934"/>
            <a:chOff x="3072" y="1296"/>
            <a:chExt cx="1097" cy="839"/>
          </a:xfrm>
        </p:grpSpPr>
        <p:sp>
          <p:nvSpPr>
            <p:cNvPr id="31841" name="Line 88"/>
            <p:cNvSpPr>
              <a:spLocks noChangeShapeType="1"/>
            </p:cNvSpPr>
            <p:nvPr/>
          </p:nvSpPr>
          <p:spPr bwMode="auto">
            <a:xfrm>
              <a:off x="3072" y="1296"/>
              <a:ext cx="624"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42" name="Line 86"/>
            <p:cNvSpPr>
              <a:spLocks noChangeShapeType="1"/>
            </p:cNvSpPr>
            <p:nvPr/>
          </p:nvSpPr>
          <p:spPr bwMode="auto">
            <a:xfrm>
              <a:off x="3732" y="1296"/>
              <a:ext cx="0"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43" name="Line 90"/>
            <p:cNvSpPr>
              <a:spLocks noChangeShapeType="1"/>
            </p:cNvSpPr>
            <p:nvPr/>
          </p:nvSpPr>
          <p:spPr bwMode="auto">
            <a:xfrm>
              <a:off x="3072" y="1872"/>
              <a:ext cx="624" cy="0"/>
            </a:xfrm>
            <a:prstGeom prst="line">
              <a:avLst/>
            </a:prstGeom>
            <a:noFill/>
            <a:ln w="57150">
              <a:solidFill>
                <a:srgbClr val="EB152E"/>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nvGrpSpPr>
            <p:cNvPr id="31844" name="Group 94"/>
            <p:cNvGrpSpPr>
              <a:grpSpLocks/>
            </p:cNvGrpSpPr>
            <p:nvPr/>
          </p:nvGrpSpPr>
          <p:grpSpPr bwMode="auto">
            <a:xfrm>
              <a:off x="3264" y="1516"/>
              <a:ext cx="905" cy="619"/>
              <a:chOff x="3264" y="1516"/>
              <a:chExt cx="905" cy="619"/>
            </a:xfrm>
          </p:grpSpPr>
          <p:sp>
            <p:nvSpPr>
              <p:cNvPr id="31845" name="Text Box 87"/>
              <p:cNvSpPr txBox="1">
                <a:spLocks noChangeArrowheads="1"/>
              </p:cNvSpPr>
              <p:nvPr/>
            </p:nvSpPr>
            <p:spPr bwMode="auto">
              <a:xfrm>
                <a:off x="3666" y="1516"/>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-3</a:t>
                </a:r>
              </a:p>
            </p:txBody>
          </p:sp>
          <p:sp>
            <p:nvSpPr>
              <p:cNvPr id="31846" name="Text Box 89"/>
              <p:cNvSpPr txBox="1">
                <a:spLocks noChangeArrowheads="1"/>
              </p:cNvSpPr>
              <p:nvPr/>
            </p:nvSpPr>
            <p:spPr bwMode="auto">
              <a:xfrm>
                <a:off x="3282" y="161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-2</a:t>
                </a:r>
              </a:p>
            </p:txBody>
          </p:sp>
          <p:sp>
            <p:nvSpPr>
              <p:cNvPr id="31847" name="Text Box 91"/>
              <p:cNvSpPr txBox="1">
                <a:spLocks noChangeArrowheads="1"/>
              </p:cNvSpPr>
              <p:nvPr/>
            </p:nvSpPr>
            <p:spPr bwMode="auto">
              <a:xfrm>
                <a:off x="3264" y="185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+1</a:t>
                </a:r>
              </a:p>
            </p:txBody>
          </p:sp>
          <p:sp>
            <p:nvSpPr>
              <p:cNvPr id="31848" name="Rectangle 92"/>
              <p:cNvSpPr>
                <a:spLocks noChangeArrowheads="1"/>
              </p:cNvSpPr>
              <p:nvPr/>
            </p:nvSpPr>
            <p:spPr bwMode="auto">
              <a:xfrm>
                <a:off x="3704" y="1747"/>
                <a:ext cx="465"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+1</a:t>
                </a:r>
              </a:p>
            </p:txBody>
          </p:sp>
        </p:grpSp>
      </p:grpSp>
      <p:grpSp>
        <p:nvGrpSpPr>
          <p:cNvPr id="6" name="Group 96"/>
          <p:cNvGrpSpPr>
            <a:grpSpLocks/>
          </p:cNvGrpSpPr>
          <p:nvPr/>
        </p:nvGrpSpPr>
        <p:grpSpPr bwMode="auto">
          <a:xfrm>
            <a:off x="5943602" y="2400299"/>
            <a:ext cx="1121569" cy="998934"/>
            <a:chOff x="3072" y="1296"/>
            <a:chExt cx="942" cy="839"/>
          </a:xfrm>
        </p:grpSpPr>
        <p:sp>
          <p:nvSpPr>
            <p:cNvPr id="31833" name="Line 97"/>
            <p:cNvSpPr>
              <a:spLocks noChangeShapeType="1"/>
            </p:cNvSpPr>
            <p:nvPr/>
          </p:nvSpPr>
          <p:spPr bwMode="auto">
            <a:xfrm>
              <a:off x="3072" y="1296"/>
              <a:ext cx="624"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34" name="Line 98"/>
            <p:cNvSpPr>
              <a:spLocks noChangeShapeType="1"/>
            </p:cNvSpPr>
            <p:nvPr/>
          </p:nvSpPr>
          <p:spPr bwMode="auto">
            <a:xfrm>
              <a:off x="3732" y="1296"/>
              <a:ext cx="0"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35" name="Line 99"/>
            <p:cNvSpPr>
              <a:spLocks noChangeShapeType="1"/>
            </p:cNvSpPr>
            <p:nvPr/>
          </p:nvSpPr>
          <p:spPr bwMode="auto">
            <a:xfrm>
              <a:off x="3072" y="1872"/>
              <a:ext cx="624" cy="0"/>
            </a:xfrm>
            <a:prstGeom prst="line">
              <a:avLst/>
            </a:prstGeom>
            <a:noFill/>
            <a:ln w="57150">
              <a:solidFill>
                <a:srgbClr val="EB152E"/>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nvGrpSpPr>
            <p:cNvPr id="31836" name="Group 100"/>
            <p:cNvGrpSpPr>
              <a:grpSpLocks/>
            </p:cNvGrpSpPr>
            <p:nvPr/>
          </p:nvGrpSpPr>
          <p:grpSpPr bwMode="auto">
            <a:xfrm>
              <a:off x="3264" y="1516"/>
              <a:ext cx="750" cy="619"/>
              <a:chOff x="3264" y="1516"/>
              <a:chExt cx="750" cy="619"/>
            </a:xfrm>
          </p:grpSpPr>
          <p:sp>
            <p:nvSpPr>
              <p:cNvPr id="31837" name="Text Box 101"/>
              <p:cNvSpPr txBox="1">
                <a:spLocks noChangeArrowheads="1"/>
              </p:cNvSpPr>
              <p:nvPr/>
            </p:nvSpPr>
            <p:spPr bwMode="auto">
              <a:xfrm>
                <a:off x="3666" y="1516"/>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-4</a:t>
                </a:r>
              </a:p>
            </p:txBody>
          </p:sp>
          <p:sp>
            <p:nvSpPr>
              <p:cNvPr id="31838" name="Text Box 102"/>
              <p:cNvSpPr txBox="1">
                <a:spLocks noChangeArrowheads="1"/>
              </p:cNvSpPr>
              <p:nvPr/>
            </p:nvSpPr>
            <p:spPr bwMode="auto">
              <a:xfrm>
                <a:off x="3282" y="161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-3</a:t>
                </a:r>
              </a:p>
            </p:txBody>
          </p:sp>
          <p:sp>
            <p:nvSpPr>
              <p:cNvPr id="31839" name="Text Box 103"/>
              <p:cNvSpPr txBox="1">
                <a:spLocks noChangeArrowheads="1"/>
              </p:cNvSpPr>
              <p:nvPr/>
            </p:nvSpPr>
            <p:spPr bwMode="auto">
              <a:xfrm>
                <a:off x="3264" y="1852"/>
                <a:ext cx="233"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0</a:t>
                </a:r>
              </a:p>
            </p:txBody>
          </p:sp>
          <p:sp>
            <p:nvSpPr>
              <p:cNvPr id="31840" name="Rectangle 104"/>
              <p:cNvSpPr>
                <a:spLocks noChangeArrowheads="1"/>
              </p:cNvSpPr>
              <p:nvPr/>
            </p:nvSpPr>
            <p:spPr bwMode="auto">
              <a:xfrm>
                <a:off x="3704" y="1747"/>
                <a:ext cx="310"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0</a:t>
                </a:r>
              </a:p>
            </p:txBody>
          </p:sp>
        </p:grpSp>
      </p:grpSp>
      <p:grpSp>
        <p:nvGrpSpPr>
          <p:cNvPr id="8" name="Group 148"/>
          <p:cNvGrpSpPr>
            <a:grpSpLocks/>
          </p:cNvGrpSpPr>
          <p:nvPr/>
        </p:nvGrpSpPr>
        <p:grpSpPr bwMode="auto">
          <a:xfrm>
            <a:off x="3657602" y="3257548"/>
            <a:ext cx="1306117" cy="998934"/>
            <a:chOff x="2112" y="2016"/>
            <a:chExt cx="1097" cy="839"/>
          </a:xfrm>
        </p:grpSpPr>
        <p:sp>
          <p:nvSpPr>
            <p:cNvPr id="31825" name="Line 106"/>
            <p:cNvSpPr>
              <a:spLocks noChangeShapeType="1"/>
            </p:cNvSpPr>
            <p:nvPr/>
          </p:nvSpPr>
          <p:spPr bwMode="auto">
            <a:xfrm>
              <a:off x="2112" y="2016"/>
              <a:ext cx="624"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26" name="Line 107"/>
            <p:cNvSpPr>
              <a:spLocks noChangeShapeType="1"/>
            </p:cNvSpPr>
            <p:nvPr/>
          </p:nvSpPr>
          <p:spPr bwMode="auto">
            <a:xfrm>
              <a:off x="2772" y="2016"/>
              <a:ext cx="0" cy="528"/>
            </a:xfrm>
            <a:prstGeom prst="line">
              <a:avLst/>
            </a:prstGeom>
            <a:noFill/>
            <a:ln w="57150">
              <a:solidFill>
                <a:srgbClr val="EB152E"/>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27" name="Line 108"/>
            <p:cNvSpPr>
              <a:spLocks noChangeShapeType="1"/>
            </p:cNvSpPr>
            <p:nvPr/>
          </p:nvSpPr>
          <p:spPr bwMode="auto">
            <a:xfrm>
              <a:off x="2112" y="2592"/>
              <a:ext cx="624" cy="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nvGrpSpPr>
            <p:cNvPr id="31828" name="Group 109"/>
            <p:cNvGrpSpPr>
              <a:grpSpLocks/>
            </p:cNvGrpSpPr>
            <p:nvPr/>
          </p:nvGrpSpPr>
          <p:grpSpPr bwMode="auto">
            <a:xfrm>
              <a:off x="2304" y="2236"/>
              <a:ext cx="905" cy="619"/>
              <a:chOff x="3264" y="1516"/>
              <a:chExt cx="905" cy="619"/>
            </a:xfrm>
          </p:grpSpPr>
          <p:sp>
            <p:nvSpPr>
              <p:cNvPr id="31829" name="Text Box 110"/>
              <p:cNvSpPr txBox="1">
                <a:spLocks noChangeArrowheads="1"/>
              </p:cNvSpPr>
              <p:nvPr/>
            </p:nvSpPr>
            <p:spPr bwMode="auto">
              <a:xfrm>
                <a:off x="3666" y="1516"/>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+1</a:t>
                </a:r>
              </a:p>
            </p:txBody>
          </p:sp>
          <p:sp>
            <p:nvSpPr>
              <p:cNvPr id="31830" name="Text Box 111"/>
              <p:cNvSpPr txBox="1">
                <a:spLocks noChangeArrowheads="1"/>
              </p:cNvSpPr>
              <p:nvPr/>
            </p:nvSpPr>
            <p:spPr bwMode="auto">
              <a:xfrm>
                <a:off x="3282" y="161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-2</a:t>
                </a:r>
              </a:p>
            </p:txBody>
          </p:sp>
          <p:sp>
            <p:nvSpPr>
              <p:cNvPr id="31831" name="Text Box 112"/>
              <p:cNvSpPr txBox="1">
                <a:spLocks noChangeArrowheads="1"/>
              </p:cNvSpPr>
              <p:nvPr/>
            </p:nvSpPr>
            <p:spPr bwMode="auto">
              <a:xfrm>
                <a:off x="3264" y="185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-3</a:t>
                </a:r>
              </a:p>
            </p:txBody>
          </p:sp>
          <p:sp>
            <p:nvSpPr>
              <p:cNvPr id="31832" name="Rectangle 113"/>
              <p:cNvSpPr>
                <a:spLocks noChangeArrowheads="1"/>
              </p:cNvSpPr>
              <p:nvPr/>
            </p:nvSpPr>
            <p:spPr bwMode="auto">
              <a:xfrm>
                <a:off x="3704" y="1747"/>
                <a:ext cx="465"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+1</a:t>
                </a:r>
              </a:p>
            </p:txBody>
          </p:sp>
        </p:grpSp>
      </p:grpSp>
      <p:grpSp>
        <p:nvGrpSpPr>
          <p:cNvPr id="10" name="Group 147"/>
          <p:cNvGrpSpPr>
            <a:grpSpLocks/>
          </p:cNvGrpSpPr>
          <p:nvPr/>
        </p:nvGrpSpPr>
        <p:grpSpPr bwMode="auto">
          <a:xfrm>
            <a:off x="4800602" y="3314699"/>
            <a:ext cx="1353742" cy="1022746"/>
            <a:chOff x="3072" y="2064"/>
            <a:chExt cx="1137" cy="859"/>
          </a:xfrm>
        </p:grpSpPr>
        <p:sp>
          <p:nvSpPr>
            <p:cNvPr id="31817" name="Line 114"/>
            <p:cNvSpPr>
              <a:spLocks noChangeShapeType="1"/>
            </p:cNvSpPr>
            <p:nvPr/>
          </p:nvSpPr>
          <p:spPr bwMode="auto">
            <a:xfrm>
              <a:off x="3072" y="2064"/>
              <a:ext cx="624" cy="528"/>
            </a:xfrm>
            <a:prstGeom prst="line">
              <a:avLst/>
            </a:prstGeom>
            <a:noFill/>
            <a:ln w="57150">
              <a:solidFill>
                <a:srgbClr val="EB152E"/>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18" name="Line 115"/>
            <p:cNvSpPr>
              <a:spLocks noChangeShapeType="1"/>
            </p:cNvSpPr>
            <p:nvPr/>
          </p:nvSpPr>
          <p:spPr bwMode="auto">
            <a:xfrm>
              <a:off x="3732" y="2064"/>
              <a:ext cx="0"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19" name="Line 116"/>
            <p:cNvSpPr>
              <a:spLocks noChangeShapeType="1"/>
            </p:cNvSpPr>
            <p:nvPr/>
          </p:nvSpPr>
          <p:spPr bwMode="auto">
            <a:xfrm>
              <a:off x="3072" y="2640"/>
              <a:ext cx="624" cy="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nvGrpSpPr>
            <p:cNvPr id="31820" name="Group 117"/>
            <p:cNvGrpSpPr>
              <a:grpSpLocks/>
            </p:cNvGrpSpPr>
            <p:nvPr/>
          </p:nvGrpSpPr>
          <p:grpSpPr bwMode="auto">
            <a:xfrm>
              <a:off x="3304" y="2304"/>
              <a:ext cx="905" cy="619"/>
              <a:chOff x="3264" y="1516"/>
              <a:chExt cx="905" cy="619"/>
            </a:xfrm>
          </p:grpSpPr>
          <p:sp>
            <p:nvSpPr>
              <p:cNvPr id="31821" name="Text Box 118"/>
              <p:cNvSpPr txBox="1">
                <a:spLocks noChangeArrowheads="1"/>
              </p:cNvSpPr>
              <p:nvPr/>
            </p:nvSpPr>
            <p:spPr bwMode="auto">
              <a:xfrm>
                <a:off x="3666" y="1516"/>
                <a:ext cx="233"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0</a:t>
                </a:r>
              </a:p>
            </p:txBody>
          </p:sp>
          <p:sp>
            <p:nvSpPr>
              <p:cNvPr id="31822" name="Text Box 119"/>
              <p:cNvSpPr txBox="1">
                <a:spLocks noChangeArrowheads="1"/>
              </p:cNvSpPr>
              <p:nvPr/>
            </p:nvSpPr>
            <p:spPr bwMode="auto">
              <a:xfrm>
                <a:off x="3282" y="161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+4</a:t>
                </a:r>
              </a:p>
            </p:txBody>
          </p:sp>
          <p:sp>
            <p:nvSpPr>
              <p:cNvPr id="31823" name="Text Box 120"/>
              <p:cNvSpPr txBox="1">
                <a:spLocks noChangeArrowheads="1"/>
              </p:cNvSpPr>
              <p:nvPr/>
            </p:nvSpPr>
            <p:spPr bwMode="auto">
              <a:xfrm>
                <a:off x="3264" y="1852"/>
                <a:ext cx="233"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0</a:t>
                </a:r>
              </a:p>
            </p:txBody>
          </p:sp>
          <p:sp>
            <p:nvSpPr>
              <p:cNvPr id="31824" name="Rectangle 121"/>
              <p:cNvSpPr>
                <a:spLocks noChangeArrowheads="1"/>
              </p:cNvSpPr>
              <p:nvPr/>
            </p:nvSpPr>
            <p:spPr bwMode="auto">
              <a:xfrm>
                <a:off x="3704" y="1747"/>
                <a:ext cx="465"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+4</a:t>
                </a:r>
              </a:p>
            </p:txBody>
          </p:sp>
        </p:grpSp>
      </p:grpSp>
      <p:grpSp>
        <p:nvGrpSpPr>
          <p:cNvPr id="12" name="Group 146"/>
          <p:cNvGrpSpPr>
            <a:grpSpLocks/>
          </p:cNvGrpSpPr>
          <p:nvPr/>
        </p:nvGrpSpPr>
        <p:grpSpPr bwMode="auto">
          <a:xfrm>
            <a:off x="5953127" y="3348036"/>
            <a:ext cx="1353742" cy="1022746"/>
            <a:chOff x="4040" y="2092"/>
            <a:chExt cx="1137" cy="859"/>
          </a:xfrm>
        </p:grpSpPr>
        <p:sp>
          <p:nvSpPr>
            <p:cNvPr id="31809" name="Line 122"/>
            <p:cNvSpPr>
              <a:spLocks noChangeShapeType="1"/>
            </p:cNvSpPr>
            <p:nvPr/>
          </p:nvSpPr>
          <p:spPr bwMode="auto">
            <a:xfrm>
              <a:off x="4040" y="2092"/>
              <a:ext cx="624"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10" name="Line 123"/>
            <p:cNvSpPr>
              <a:spLocks noChangeShapeType="1"/>
            </p:cNvSpPr>
            <p:nvPr/>
          </p:nvSpPr>
          <p:spPr bwMode="auto">
            <a:xfrm>
              <a:off x="4700" y="2092"/>
              <a:ext cx="0"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11" name="Line 124"/>
            <p:cNvSpPr>
              <a:spLocks noChangeShapeType="1"/>
            </p:cNvSpPr>
            <p:nvPr/>
          </p:nvSpPr>
          <p:spPr bwMode="auto">
            <a:xfrm>
              <a:off x="4040" y="2668"/>
              <a:ext cx="624" cy="0"/>
            </a:xfrm>
            <a:prstGeom prst="line">
              <a:avLst/>
            </a:prstGeom>
            <a:noFill/>
            <a:ln w="57150">
              <a:solidFill>
                <a:srgbClr val="EB152E"/>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nvGrpSpPr>
            <p:cNvPr id="31812" name="Group 125"/>
            <p:cNvGrpSpPr>
              <a:grpSpLocks/>
            </p:cNvGrpSpPr>
            <p:nvPr/>
          </p:nvGrpSpPr>
          <p:grpSpPr bwMode="auto">
            <a:xfrm>
              <a:off x="4272" y="2332"/>
              <a:ext cx="905" cy="619"/>
              <a:chOff x="3264" y="1516"/>
              <a:chExt cx="905" cy="619"/>
            </a:xfrm>
          </p:grpSpPr>
          <p:sp>
            <p:nvSpPr>
              <p:cNvPr id="31813" name="Text Box 126"/>
              <p:cNvSpPr txBox="1">
                <a:spLocks noChangeArrowheads="1"/>
              </p:cNvSpPr>
              <p:nvPr/>
            </p:nvSpPr>
            <p:spPr bwMode="auto">
              <a:xfrm>
                <a:off x="3666" y="1516"/>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-1</a:t>
                </a:r>
              </a:p>
            </p:txBody>
          </p:sp>
          <p:sp>
            <p:nvSpPr>
              <p:cNvPr id="31814" name="Text Box 127"/>
              <p:cNvSpPr txBox="1">
                <a:spLocks noChangeArrowheads="1"/>
              </p:cNvSpPr>
              <p:nvPr/>
            </p:nvSpPr>
            <p:spPr bwMode="auto">
              <a:xfrm>
                <a:off x="3282" y="1612"/>
                <a:ext cx="233"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0</a:t>
                </a:r>
              </a:p>
            </p:txBody>
          </p:sp>
          <p:sp>
            <p:nvSpPr>
              <p:cNvPr id="31815" name="Text Box 128"/>
              <p:cNvSpPr txBox="1">
                <a:spLocks noChangeArrowheads="1"/>
              </p:cNvSpPr>
              <p:nvPr/>
            </p:nvSpPr>
            <p:spPr bwMode="auto">
              <a:xfrm>
                <a:off x="3264" y="185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+3</a:t>
                </a:r>
              </a:p>
            </p:txBody>
          </p:sp>
          <p:sp>
            <p:nvSpPr>
              <p:cNvPr id="31816" name="Rectangle 129"/>
              <p:cNvSpPr>
                <a:spLocks noChangeArrowheads="1"/>
              </p:cNvSpPr>
              <p:nvPr/>
            </p:nvSpPr>
            <p:spPr bwMode="auto">
              <a:xfrm>
                <a:off x="3704" y="1747"/>
                <a:ext cx="465"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+3</a:t>
                </a:r>
              </a:p>
            </p:txBody>
          </p:sp>
        </p:grpSp>
      </p:grpSp>
      <p:grpSp>
        <p:nvGrpSpPr>
          <p:cNvPr id="14" name="Group 149"/>
          <p:cNvGrpSpPr>
            <a:grpSpLocks/>
          </p:cNvGrpSpPr>
          <p:nvPr/>
        </p:nvGrpSpPr>
        <p:grpSpPr bwMode="auto">
          <a:xfrm>
            <a:off x="3724277" y="4090986"/>
            <a:ext cx="1169194" cy="1022746"/>
            <a:chOff x="2168" y="2716"/>
            <a:chExt cx="982" cy="859"/>
          </a:xfrm>
        </p:grpSpPr>
        <p:sp>
          <p:nvSpPr>
            <p:cNvPr id="31801" name="Line 130"/>
            <p:cNvSpPr>
              <a:spLocks noChangeShapeType="1"/>
            </p:cNvSpPr>
            <p:nvPr/>
          </p:nvSpPr>
          <p:spPr bwMode="auto">
            <a:xfrm>
              <a:off x="2168" y="2716"/>
              <a:ext cx="624"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02" name="Line 131"/>
            <p:cNvSpPr>
              <a:spLocks noChangeShapeType="1"/>
            </p:cNvSpPr>
            <p:nvPr/>
          </p:nvSpPr>
          <p:spPr bwMode="auto">
            <a:xfrm>
              <a:off x="2828" y="2716"/>
              <a:ext cx="0" cy="528"/>
            </a:xfrm>
            <a:prstGeom prst="line">
              <a:avLst/>
            </a:prstGeom>
            <a:noFill/>
            <a:ln w="57150">
              <a:solidFill>
                <a:srgbClr val="EB152E"/>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803" name="Line 132"/>
            <p:cNvSpPr>
              <a:spLocks noChangeShapeType="1"/>
            </p:cNvSpPr>
            <p:nvPr/>
          </p:nvSpPr>
          <p:spPr bwMode="auto">
            <a:xfrm>
              <a:off x="2168" y="3292"/>
              <a:ext cx="624" cy="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nvGrpSpPr>
            <p:cNvPr id="31804" name="Group 133"/>
            <p:cNvGrpSpPr>
              <a:grpSpLocks/>
            </p:cNvGrpSpPr>
            <p:nvPr/>
          </p:nvGrpSpPr>
          <p:grpSpPr bwMode="auto">
            <a:xfrm>
              <a:off x="2400" y="2956"/>
              <a:ext cx="750" cy="619"/>
              <a:chOff x="3264" y="1516"/>
              <a:chExt cx="750" cy="619"/>
            </a:xfrm>
          </p:grpSpPr>
          <p:sp>
            <p:nvSpPr>
              <p:cNvPr id="31805" name="Text Box 134"/>
              <p:cNvSpPr txBox="1">
                <a:spLocks noChangeArrowheads="1"/>
              </p:cNvSpPr>
              <p:nvPr/>
            </p:nvSpPr>
            <p:spPr bwMode="auto">
              <a:xfrm>
                <a:off x="3666" y="1516"/>
                <a:ext cx="233"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0</a:t>
                </a:r>
              </a:p>
            </p:txBody>
          </p:sp>
          <p:sp>
            <p:nvSpPr>
              <p:cNvPr id="31806" name="Text Box 135"/>
              <p:cNvSpPr txBox="1">
                <a:spLocks noChangeArrowheads="1"/>
              </p:cNvSpPr>
              <p:nvPr/>
            </p:nvSpPr>
            <p:spPr bwMode="auto">
              <a:xfrm>
                <a:off x="3282" y="161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-3</a:t>
                </a:r>
              </a:p>
            </p:txBody>
          </p:sp>
          <p:sp>
            <p:nvSpPr>
              <p:cNvPr id="31807" name="Text Box 136"/>
              <p:cNvSpPr txBox="1">
                <a:spLocks noChangeArrowheads="1"/>
              </p:cNvSpPr>
              <p:nvPr/>
            </p:nvSpPr>
            <p:spPr bwMode="auto">
              <a:xfrm>
                <a:off x="3264" y="185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-4</a:t>
                </a:r>
              </a:p>
            </p:txBody>
          </p:sp>
          <p:sp>
            <p:nvSpPr>
              <p:cNvPr id="31808" name="Rectangle 137"/>
              <p:cNvSpPr>
                <a:spLocks noChangeArrowheads="1"/>
              </p:cNvSpPr>
              <p:nvPr/>
            </p:nvSpPr>
            <p:spPr bwMode="auto">
              <a:xfrm>
                <a:off x="3704" y="1747"/>
                <a:ext cx="310"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0</a:t>
                </a:r>
              </a:p>
            </p:txBody>
          </p:sp>
        </p:grpSp>
      </p:grpSp>
      <p:grpSp>
        <p:nvGrpSpPr>
          <p:cNvPr id="16" name="Group 158"/>
          <p:cNvGrpSpPr>
            <a:grpSpLocks/>
          </p:cNvGrpSpPr>
          <p:nvPr/>
        </p:nvGrpSpPr>
        <p:grpSpPr bwMode="auto">
          <a:xfrm>
            <a:off x="4800602" y="4114799"/>
            <a:ext cx="1353742" cy="1022746"/>
            <a:chOff x="3072" y="2736"/>
            <a:chExt cx="1137" cy="859"/>
          </a:xfrm>
        </p:grpSpPr>
        <p:sp>
          <p:nvSpPr>
            <p:cNvPr id="31793" name="Line 138"/>
            <p:cNvSpPr>
              <a:spLocks noChangeShapeType="1"/>
            </p:cNvSpPr>
            <p:nvPr/>
          </p:nvSpPr>
          <p:spPr bwMode="auto">
            <a:xfrm>
              <a:off x="3072" y="2736"/>
              <a:ext cx="624"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794" name="Line 139"/>
            <p:cNvSpPr>
              <a:spLocks noChangeShapeType="1"/>
            </p:cNvSpPr>
            <p:nvPr/>
          </p:nvSpPr>
          <p:spPr bwMode="auto">
            <a:xfrm>
              <a:off x="3732" y="2736"/>
              <a:ext cx="0" cy="528"/>
            </a:xfrm>
            <a:prstGeom prst="line">
              <a:avLst/>
            </a:prstGeom>
            <a:noFill/>
            <a:ln w="57150">
              <a:solidFill>
                <a:srgbClr val="EB152E"/>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795" name="Line 140"/>
            <p:cNvSpPr>
              <a:spLocks noChangeShapeType="1"/>
            </p:cNvSpPr>
            <p:nvPr/>
          </p:nvSpPr>
          <p:spPr bwMode="auto">
            <a:xfrm>
              <a:off x="3072" y="3312"/>
              <a:ext cx="624" cy="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nvGrpSpPr>
            <p:cNvPr id="31796" name="Group 141"/>
            <p:cNvGrpSpPr>
              <a:grpSpLocks/>
            </p:cNvGrpSpPr>
            <p:nvPr/>
          </p:nvGrpSpPr>
          <p:grpSpPr bwMode="auto">
            <a:xfrm>
              <a:off x="3304" y="2976"/>
              <a:ext cx="905" cy="619"/>
              <a:chOff x="3264" y="1516"/>
              <a:chExt cx="905" cy="619"/>
            </a:xfrm>
          </p:grpSpPr>
          <p:sp>
            <p:nvSpPr>
              <p:cNvPr id="31797" name="Text Box 142"/>
              <p:cNvSpPr txBox="1">
                <a:spLocks noChangeArrowheads="1"/>
              </p:cNvSpPr>
              <p:nvPr/>
            </p:nvSpPr>
            <p:spPr bwMode="auto">
              <a:xfrm>
                <a:off x="3666" y="1516"/>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+3</a:t>
                </a:r>
              </a:p>
            </p:txBody>
          </p:sp>
          <p:sp>
            <p:nvSpPr>
              <p:cNvPr id="31798" name="Text Box 143"/>
              <p:cNvSpPr txBox="1">
                <a:spLocks noChangeArrowheads="1"/>
              </p:cNvSpPr>
              <p:nvPr/>
            </p:nvSpPr>
            <p:spPr bwMode="auto">
              <a:xfrm>
                <a:off x="3282" y="1612"/>
                <a:ext cx="233"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0</a:t>
                </a:r>
              </a:p>
            </p:txBody>
          </p:sp>
          <p:sp>
            <p:nvSpPr>
              <p:cNvPr id="31799" name="Text Box 144"/>
              <p:cNvSpPr txBox="1">
                <a:spLocks noChangeArrowheads="1"/>
              </p:cNvSpPr>
              <p:nvPr/>
            </p:nvSpPr>
            <p:spPr bwMode="auto">
              <a:xfrm>
                <a:off x="3264" y="185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-1</a:t>
                </a:r>
              </a:p>
            </p:txBody>
          </p:sp>
          <p:sp>
            <p:nvSpPr>
              <p:cNvPr id="31800" name="Rectangle 145"/>
              <p:cNvSpPr>
                <a:spLocks noChangeArrowheads="1"/>
              </p:cNvSpPr>
              <p:nvPr/>
            </p:nvSpPr>
            <p:spPr bwMode="auto">
              <a:xfrm>
                <a:off x="3704" y="1747"/>
                <a:ext cx="465"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+3</a:t>
                </a:r>
              </a:p>
            </p:txBody>
          </p:sp>
        </p:grpSp>
      </p:grpSp>
      <p:grpSp>
        <p:nvGrpSpPr>
          <p:cNvPr id="18" name="Group 186"/>
          <p:cNvGrpSpPr>
            <a:grpSpLocks/>
          </p:cNvGrpSpPr>
          <p:nvPr/>
        </p:nvGrpSpPr>
        <p:grpSpPr bwMode="auto">
          <a:xfrm>
            <a:off x="5953127" y="4171949"/>
            <a:ext cx="1353742" cy="1022746"/>
            <a:chOff x="4040" y="2784"/>
            <a:chExt cx="1137" cy="859"/>
          </a:xfrm>
        </p:grpSpPr>
        <p:sp>
          <p:nvSpPr>
            <p:cNvPr id="31785" name="Line 150"/>
            <p:cNvSpPr>
              <a:spLocks noChangeShapeType="1"/>
            </p:cNvSpPr>
            <p:nvPr/>
          </p:nvSpPr>
          <p:spPr bwMode="auto">
            <a:xfrm>
              <a:off x="4040" y="2784"/>
              <a:ext cx="624" cy="528"/>
            </a:xfrm>
            <a:prstGeom prst="line">
              <a:avLst/>
            </a:prstGeom>
            <a:noFill/>
            <a:ln w="57150">
              <a:solidFill>
                <a:srgbClr val="EB152E"/>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786" name="Line 151"/>
            <p:cNvSpPr>
              <a:spLocks noChangeShapeType="1"/>
            </p:cNvSpPr>
            <p:nvPr/>
          </p:nvSpPr>
          <p:spPr bwMode="auto">
            <a:xfrm>
              <a:off x="4700" y="2784"/>
              <a:ext cx="0"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787" name="Line 152"/>
            <p:cNvSpPr>
              <a:spLocks noChangeShapeType="1"/>
            </p:cNvSpPr>
            <p:nvPr/>
          </p:nvSpPr>
          <p:spPr bwMode="auto">
            <a:xfrm>
              <a:off x="4040" y="3360"/>
              <a:ext cx="624" cy="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nvGrpSpPr>
            <p:cNvPr id="31788" name="Group 153"/>
            <p:cNvGrpSpPr>
              <a:grpSpLocks/>
            </p:cNvGrpSpPr>
            <p:nvPr/>
          </p:nvGrpSpPr>
          <p:grpSpPr bwMode="auto">
            <a:xfrm>
              <a:off x="4272" y="3024"/>
              <a:ext cx="905" cy="619"/>
              <a:chOff x="3264" y="1516"/>
              <a:chExt cx="905" cy="619"/>
            </a:xfrm>
          </p:grpSpPr>
          <p:sp>
            <p:nvSpPr>
              <p:cNvPr id="31789" name="Text Box 154"/>
              <p:cNvSpPr txBox="1">
                <a:spLocks noChangeArrowheads="1"/>
              </p:cNvSpPr>
              <p:nvPr/>
            </p:nvSpPr>
            <p:spPr bwMode="auto">
              <a:xfrm>
                <a:off x="3666" y="1516"/>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+2</a:t>
                </a:r>
              </a:p>
            </p:txBody>
          </p:sp>
          <p:sp>
            <p:nvSpPr>
              <p:cNvPr id="31790" name="Text Box 155"/>
              <p:cNvSpPr txBox="1">
                <a:spLocks noChangeArrowheads="1"/>
              </p:cNvSpPr>
              <p:nvPr/>
            </p:nvSpPr>
            <p:spPr bwMode="auto">
              <a:xfrm>
                <a:off x="3282" y="161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+3</a:t>
                </a:r>
              </a:p>
            </p:txBody>
          </p:sp>
          <p:sp>
            <p:nvSpPr>
              <p:cNvPr id="31791" name="Text Box 156"/>
              <p:cNvSpPr txBox="1">
                <a:spLocks noChangeArrowheads="1"/>
              </p:cNvSpPr>
              <p:nvPr/>
            </p:nvSpPr>
            <p:spPr bwMode="auto">
              <a:xfrm>
                <a:off x="3264" y="185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+2</a:t>
                </a:r>
              </a:p>
            </p:txBody>
          </p:sp>
          <p:sp>
            <p:nvSpPr>
              <p:cNvPr id="31792" name="Rectangle 157"/>
              <p:cNvSpPr>
                <a:spLocks noChangeArrowheads="1"/>
              </p:cNvSpPr>
              <p:nvPr/>
            </p:nvSpPr>
            <p:spPr bwMode="auto">
              <a:xfrm>
                <a:off x="3704" y="1747"/>
                <a:ext cx="465"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+3</a:t>
                </a:r>
              </a:p>
            </p:txBody>
          </p:sp>
        </p:grpSp>
      </p:grpSp>
      <p:grpSp>
        <p:nvGrpSpPr>
          <p:cNvPr id="20" name="Group 187"/>
          <p:cNvGrpSpPr>
            <a:grpSpLocks/>
          </p:cNvGrpSpPr>
          <p:nvPr/>
        </p:nvGrpSpPr>
        <p:grpSpPr bwMode="auto">
          <a:xfrm>
            <a:off x="3714752" y="4857749"/>
            <a:ext cx="1353742" cy="1022746"/>
            <a:chOff x="2160" y="3360"/>
            <a:chExt cx="1137" cy="859"/>
          </a:xfrm>
        </p:grpSpPr>
        <p:sp>
          <p:nvSpPr>
            <p:cNvPr id="31777" name="Line 159"/>
            <p:cNvSpPr>
              <a:spLocks noChangeShapeType="1"/>
            </p:cNvSpPr>
            <p:nvPr/>
          </p:nvSpPr>
          <p:spPr bwMode="auto">
            <a:xfrm>
              <a:off x="2160" y="3360"/>
              <a:ext cx="624"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778" name="Line 160"/>
            <p:cNvSpPr>
              <a:spLocks noChangeShapeType="1"/>
            </p:cNvSpPr>
            <p:nvPr/>
          </p:nvSpPr>
          <p:spPr bwMode="auto">
            <a:xfrm>
              <a:off x="2820" y="3360"/>
              <a:ext cx="0" cy="528"/>
            </a:xfrm>
            <a:prstGeom prst="line">
              <a:avLst/>
            </a:prstGeom>
            <a:noFill/>
            <a:ln w="57150">
              <a:solidFill>
                <a:srgbClr val="EB152E"/>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779" name="Line 161"/>
            <p:cNvSpPr>
              <a:spLocks noChangeShapeType="1"/>
            </p:cNvSpPr>
            <p:nvPr/>
          </p:nvSpPr>
          <p:spPr bwMode="auto">
            <a:xfrm>
              <a:off x="2160" y="3936"/>
              <a:ext cx="624" cy="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nvGrpSpPr>
            <p:cNvPr id="31780" name="Group 162"/>
            <p:cNvGrpSpPr>
              <a:grpSpLocks/>
            </p:cNvGrpSpPr>
            <p:nvPr/>
          </p:nvGrpSpPr>
          <p:grpSpPr bwMode="auto">
            <a:xfrm>
              <a:off x="2392" y="3600"/>
              <a:ext cx="905" cy="619"/>
              <a:chOff x="3264" y="1516"/>
              <a:chExt cx="905" cy="619"/>
            </a:xfrm>
          </p:grpSpPr>
          <p:sp>
            <p:nvSpPr>
              <p:cNvPr id="31781" name="Text Box 163"/>
              <p:cNvSpPr txBox="1">
                <a:spLocks noChangeArrowheads="1"/>
              </p:cNvSpPr>
              <p:nvPr/>
            </p:nvSpPr>
            <p:spPr bwMode="auto">
              <a:xfrm>
                <a:off x="3666" y="1516"/>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-1</a:t>
                </a:r>
              </a:p>
            </p:txBody>
          </p:sp>
          <p:sp>
            <p:nvSpPr>
              <p:cNvPr id="31782" name="Text Box 164"/>
              <p:cNvSpPr txBox="1">
                <a:spLocks noChangeArrowheads="1"/>
              </p:cNvSpPr>
              <p:nvPr/>
            </p:nvSpPr>
            <p:spPr bwMode="auto">
              <a:xfrm>
                <a:off x="3282" y="161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-4</a:t>
                </a:r>
              </a:p>
            </p:txBody>
          </p:sp>
          <p:sp>
            <p:nvSpPr>
              <p:cNvPr id="31783" name="Text Box 165"/>
              <p:cNvSpPr txBox="1">
                <a:spLocks noChangeArrowheads="1"/>
              </p:cNvSpPr>
              <p:nvPr/>
            </p:nvSpPr>
            <p:spPr bwMode="auto">
              <a:xfrm>
                <a:off x="3264" y="185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-5</a:t>
                </a:r>
              </a:p>
            </p:txBody>
          </p:sp>
          <p:sp>
            <p:nvSpPr>
              <p:cNvPr id="31784" name="Rectangle 166"/>
              <p:cNvSpPr>
                <a:spLocks noChangeArrowheads="1"/>
              </p:cNvSpPr>
              <p:nvPr/>
            </p:nvSpPr>
            <p:spPr bwMode="auto">
              <a:xfrm>
                <a:off x="3704" y="1747"/>
                <a:ext cx="465"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-1</a:t>
                </a:r>
              </a:p>
            </p:txBody>
          </p:sp>
        </p:grpSp>
      </p:grpSp>
      <p:grpSp>
        <p:nvGrpSpPr>
          <p:cNvPr id="22" name="Group 188"/>
          <p:cNvGrpSpPr>
            <a:grpSpLocks/>
          </p:cNvGrpSpPr>
          <p:nvPr/>
        </p:nvGrpSpPr>
        <p:grpSpPr bwMode="auto">
          <a:xfrm>
            <a:off x="4857752" y="4857749"/>
            <a:ext cx="1353742" cy="1022746"/>
            <a:chOff x="3120" y="3360"/>
            <a:chExt cx="1137" cy="859"/>
          </a:xfrm>
        </p:grpSpPr>
        <p:sp>
          <p:nvSpPr>
            <p:cNvPr id="31769" name="Line 167"/>
            <p:cNvSpPr>
              <a:spLocks noChangeShapeType="1"/>
            </p:cNvSpPr>
            <p:nvPr/>
          </p:nvSpPr>
          <p:spPr bwMode="auto">
            <a:xfrm>
              <a:off x="3120" y="3360"/>
              <a:ext cx="624"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770" name="Line 168"/>
            <p:cNvSpPr>
              <a:spLocks noChangeShapeType="1"/>
            </p:cNvSpPr>
            <p:nvPr/>
          </p:nvSpPr>
          <p:spPr bwMode="auto">
            <a:xfrm>
              <a:off x="3780" y="3360"/>
              <a:ext cx="0"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771" name="Line 169"/>
            <p:cNvSpPr>
              <a:spLocks noChangeShapeType="1"/>
            </p:cNvSpPr>
            <p:nvPr/>
          </p:nvSpPr>
          <p:spPr bwMode="auto">
            <a:xfrm>
              <a:off x="3120" y="3936"/>
              <a:ext cx="624" cy="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nvGrpSpPr>
            <p:cNvPr id="31772" name="Group 170"/>
            <p:cNvGrpSpPr>
              <a:grpSpLocks/>
            </p:cNvGrpSpPr>
            <p:nvPr/>
          </p:nvGrpSpPr>
          <p:grpSpPr bwMode="auto">
            <a:xfrm>
              <a:off x="3352" y="3600"/>
              <a:ext cx="905" cy="619"/>
              <a:chOff x="3264" y="1516"/>
              <a:chExt cx="905" cy="619"/>
            </a:xfrm>
          </p:grpSpPr>
          <p:sp>
            <p:nvSpPr>
              <p:cNvPr id="31773" name="Text Box 171"/>
              <p:cNvSpPr txBox="1">
                <a:spLocks noChangeArrowheads="1"/>
              </p:cNvSpPr>
              <p:nvPr/>
            </p:nvSpPr>
            <p:spPr bwMode="auto">
              <a:xfrm>
                <a:off x="3666" y="1516"/>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+2</a:t>
                </a:r>
              </a:p>
            </p:txBody>
          </p:sp>
          <p:sp>
            <p:nvSpPr>
              <p:cNvPr id="31774" name="Text Box 172"/>
              <p:cNvSpPr txBox="1">
                <a:spLocks noChangeArrowheads="1"/>
              </p:cNvSpPr>
              <p:nvPr/>
            </p:nvSpPr>
            <p:spPr bwMode="auto">
              <a:xfrm>
                <a:off x="3282" y="161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-1</a:t>
                </a:r>
              </a:p>
            </p:txBody>
          </p:sp>
          <p:sp>
            <p:nvSpPr>
              <p:cNvPr id="31775" name="Text Box 173"/>
              <p:cNvSpPr txBox="1">
                <a:spLocks noChangeArrowheads="1"/>
              </p:cNvSpPr>
              <p:nvPr/>
            </p:nvSpPr>
            <p:spPr bwMode="auto">
              <a:xfrm>
                <a:off x="3264" y="185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-2</a:t>
                </a:r>
              </a:p>
            </p:txBody>
          </p:sp>
          <p:sp>
            <p:nvSpPr>
              <p:cNvPr id="31776" name="Rectangle 174"/>
              <p:cNvSpPr>
                <a:spLocks noChangeArrowheads="1"/>
              </p:cNvSpPr>
              <p:nvPr/>
            </p:nvSpPr>
            <p:spPr bwMode="auto">
              <a:xfrm>
                <a:off x="3704" y="1747"/>
                <a:ext cx="465"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+2</a:t>
                </a:r>
              </a:p>
            </p:txBody>
          </p:sp>
        </p:grpSp>
      </p:grpSp>
      <p:grpSp>
        <p:nvGrpSpPr>
          <p:cNvPr id="24" name="Group 189"/>
          <p:cNvGrpSpPr>
            <a:grpSpLocks/>
          </p:cNvGrpSpPr>
          <p:nvPr/>
        </p:nvGrpSpPr>
        <p:grpSpPr bwMode="auto">
          <a:xfrm>
            <a:off x="5943601" y="4891085"/>
            <a:ext cx="1353741" cy="1022747"/>
            <a:chOff x="4032" y="3388"/>
            <a:chExt cx="1137" cy="859"/>
          </a:xfrm>
        </p:grpSpPr>
        <p:sp>
          <p:nvSpPr>
            <p:cNvPr id="31760" name="Rectangle 70"/>
            <p:cNvSpPr>
              <a:spLocks noChangeArrowheads="1"/>
            </p:cNvSpPr>
            <p:nvPr/>
          </p:nvSpPr>
          <p:spPr bwMode="auto">
            <a:xfrm>
              <a:off x="4166" y="3512"/>
              <a:ext cx="922" cy="664"/>
            </a:xfrm>
            <a:prstGeom prst="rect">
              <a:avLst/>
            </a:prstGeom>
            <a:noFill/>
            <a:ln w="57150">
              <a:solidFill>
                <a:srgbClr val="EB152E"/>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endParaRPr lang="en-AU" altLang="zh-TW" sz="3300" b="0"/>
            </a:p>
          </p:txBody>
        </p:sp>
        <p:sp>
          <p:nvSpPr>
            <p:cNvPr id="31761" name="Line 175"/>
            <p:cNvSpPr>
              <a:spLocks noChangeShapeType="1"/>
            </p:cNvSpPr>
            <p:nvPr/>
          </p:nvSpPr>
          <p:spPr bwMode="auto">
            <a:xfrm>
              <a:off x="4032" y="3388"/>
              <a:ext cx="624" cy="528"/>
            </a:xfrm>
            <a:prstGeom prst="line">
              <a:avLst/>
            </a:prstGeom>
            <a:noFill/>
            <a:ln w="57150">
              <a:solidFill>
                <a:srgbClr val="EB152E"/>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762" name="Line 176"/>
            <p:cNvSpPr>
              <a:spLocks noChangeShapeType="1"/>
            </p:cNvSpPr>
            <p:nvPr/>
          </p:nvSpPr>
          <p:spPr bwMode="auto">
            <a:xfrm>
              <a:off x="4692" y="3388"/>
              <a:ext cx="0" cy="528"/>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sp>
          <p:nvSpPr>
            <p:cNvPr id="31763" name="Line 177"/>
            <p:cNvSpPr>
              <a:spLocks noChangeShapeType="1"/>
            </p:cNvSpPr>
            <p:nvPr/>
          </p:nvSpPr>
          <p:spPr bwMode="auto">
            <a:xfrm>
              <a:off x="4080" y="3964"/>
              <a:ext cx="624" cy="0"/>
            </a:xfrm>
            <a:prstGeom prst="line">
              <a:avLst/>
            </a:prstGeom>
            <a:noFill/>
            <a:ln w="57150">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zh-TW" altLang="en-US" sz="1350"/>
            </a:p>
          </p:txBody>
        </p:sp>
        <p:grpSp>
          <p:nvGrpSpPr>
            <p:cNvPr id="31764" name="Group 178"/>
            <p:cNvGrpSpPr>
              <a:grpSpLocks/>
            </p:cNvGrpSpPr>
            <p:nvPr/>
          </p:nvGrpSpPr>
          <p:grpSpPr bwMode="auto">
            <a:xfrm>
              <a:off x="4264" y="3628"/>
              <a:ext cx="905" cy="619"/>
              <a:chOff x="3264" y="1516"/>
              <a:chExt cx="905" cy="619"/>
            </a:xfrm>
          </p:grpSpPr>
          <p:sp>
            <p:nvSpPr>
              <p:cNvPr id="31765" name="Text Box 179"/>
              <p:cNvSpPr txBox="1">
                <a:spLocks noChangeArrowheads="1"/>
              </p:cNvSpPr>
              <p:nvPr/>
            </p:nvSpPr>
            <p:spPr bwMode="auto">
              <a:xfrm>
                <a:off x="3666" y="1516"/>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+2</a:t>
                </a:r>
              </a:p>
            </p:txBody>
          </p:sp>
          <p:sp>
            <p:nvSpPr>
              <p:cNvPr id="31766" name="Text Box 180"/>
              <p:cNvSpPr txBox="1">
                <a:spLocks noChangeArrowheads="1"/>
              </p:cNvSpPr>
              <p:nvPr/>
            </p:nvSpPr>
            <p:spPr bwMode="auto">
              <a:xfrm>
                <a:off x="3282" y="161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+5</a:t>
                </a:r>
              </a:p>
            </p:txBody>
          </p:sp>
          <p:sp>
            <p:nvSpPr>
              <p:cNvPr id="31767" name="Text Box 181"/>
              <p:cNvSpPr txBox="1">
                <a:spLocks noChangeArrowheads="1"/>
              </p:cNvSpPr>
              <p:nvPr/>
            </p:nvSpPr>
            <p:spPr bwMode="auto">
              <a:xfrm>
                <a:off x="3264" y="1852"/>
                <a:ext cx="31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sz="1200"/>
                  <a:t>+1</a:t>
                </a:r>
              </a:p>
            </p:txBody>
          </p:sp>
          <p:sp>
            <p:nvSpPr>
              <p:cNvPr id="31768" name="Rectangle 182"/>
              <p:cNvSpPr>
                <a:spLocks noChangeArrowheads="1"/>
              </p:cNvSpPr>
              <p:nvPr/>
            </p:nvSpPr>
            <p:spPr bwMode="auto">
              <a:xfrm>
                <a:off x="3704" y="1747"/>
                <a:ext cx="465"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solidFill>
                      <a:srgbClr val="EB152E"/>
                    </a:solidFill>
                  </a:rPr>
                  <a:t>+5</a:t>
                </a:r>
              </a:p>
            </p:txBody>
          </p:sp>
        </p:grpSp>
      </p:grpSp>
      <p:sp>
        <p:nvSpPr>
          <p:cNvPr id="31759" name="Text Box 184"/>
          <p:cNvSpPr txBox="1">
            <a:spLocks noChangeArrowheads="1"/>
          </p:cNvSpPr>
          <p:nvPr/>
        </p:nvSpPr>
        <p:spPr bwMode="auto">
          <a:xfrm>
            <a:off x="3143250" y="2057400"/>
            <a:ext cx="457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a:t>0</a:t>
            </a:r>
          </a:p>
        </p:txBody>
      </p:sp>
      <p:sp>
        <p:nvSpPr>
          <p:cNvPr id="147" name="文字方塊 146"/>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398281201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0-#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0-#ppt_w/2"/>
                                          </p:val>
                                        </p:tav>
                                        <p:tav tm="100000">
                                          <p:val>
                                            <p:strVal val="#ppt_x"/>
                                          </p:val>
                                        </p:tav>
                                      </p:tavLst>
                                    </p:anim>
                                    <p:anim calcmode="lin" valueType="num">
                                      <p:cBhvr additive="base">
                                        <p:cTn id="5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0-#ppt_w/2"/>
                                          </p:val>
                                        </p:tav>
                                        <p:tav tm="100000">
                                          <p:val>
                                            <p:strVal val="#ppt_x"/>
                                          </p:val>
                                        </p:tav>
                                      </p:tavLst>
                                    </p:anim>
                                    <p:anim calcmode="lin" valueType="num">
                                      <p:cBhvr additive="base">
                                        <p:cTn id="6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0-#ppt_w/2"/>
                                          </p:val>
                                        </p:tav>
                                        <p:tav tm="100000">
                                          <p:val>
                                            <p:strVal val="#ppt_x"/>
                                          </p:val>
                                        </p:tav>
                                      </p:tavLst>
                                    </p:anim>
                                    <p:anim calcmode="lin" valueType="num">
                                      <p:cBhvr additive="base">
                                        <p:cTn id="7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p:cNvGraphicFramePr>
            <a:graphicFrameLocks noChangeAspect="1"/>
          </p:cNvGraphicFramePr>
          <p:nvPr>
            <p:extLst>
              <p:ext uri="{D42A27DB-BD31-4B8C-83A1-F6EECF244321}">
                <p14:modId xmlns:p14="http://schemas.microsoft.com/office/powerpoint/2010/main" val="4068128523"/>
              </p:ext>
            </p:extLst>
          </p:nvPr>
        </p:nvGraphicFramePr>
        <p:xfrm>
          <a:off x="1543050" y="2171701"/>
          <a:ext cx="3157538" cy="2708672"/>
        </p:xfrm>
        <a:graphic>
          <a:graphicData uri="http://schemas.openxmlformats.org/presentationml/2006/ole">
            <mc:AlternateContent xmlns:mc="http://schemas.openxmlformats.org/markup-compatibility/2006">
              <mc:Choice xmlns:v="urn:schemas-microsoft-com:vml" Requires="v">
                <p:oleObj spid="_x0000_s11500" name="Image bitmap" r:id="rId3" imgW="3696020" imgH="3169524" progId="Paint.Picture">
                  <p:embed/>
                </p:oleObj>
              </mc:Choice>
              <mc:Fallback>
                <p:oleObj name="Image bitmap" r:id="rId3" imgW="3696020" imgH="3169524" progId="Paint.Picture">
                  <p:embed/>
                  <p:pic>
                    <p:nvPicPr>
                      <p:cNvPr id="327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171701"/>
                        <a:ext cx="3157538" cy="2708672"/>
                      </a:xfrm>
                      <a:prstGeom prst="rect">
                        <a:avLst/>
                      </a:prstGeom>
                      <a:noFill/>
                      <a:ln w="31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2773" name="Line 147"/>
          <p:cNvSpPr>
            <a:spLocks noChangeShapeType="1"/>
          </p:cNvSpPr>
          <p:nvPr/>
        </p:nvSpPr>
        <p:spPr bwMode="auto">
          <a:xfrm>
            <a:off x="4686299" y="4857750"/>
            <a:ext cx="360447" cy="400050"/>
          </a:xfrm>
          <a:prstGeom prst="line">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txBody>
          <a:bodyPr wrap="none"/>
          <a:lstStyle/>
          <a:p>
            <a:endParaRPr lang="zh-TW" altLang="en-US" sz="1350"/>
          </a:p>
        </p:txBody>
      </p:sp>
      <p:sp>
        <p:nvSpPr>
          <p:cNvPr id="32774" name="Rectangle 148"/>
          <p:cNvSpPr>
            <a:spLocks noChangeArrowheads="1"/>
          </p:cNvSpPr>
          <p:nvPr/>
        </p:nvSpPr>
        <p:spPr bwMode="auto">
          <a:xfrm>
            <a:off x="5032460" y="4674735"/>
            <a:ext cx="2718822" cy="1200329"/>
          </a:xfrm>
          <a:prstGeom prst="rect">
            <a:avLst/>
          </a:prstGeom>
          <a:noFill/>
          <a:ln w="6350">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algn="ctr" eaLnBrk="1" hangingPunct="1"/>
            <a:r>
              <a:rPr lang="en-AU" altLang="zh-TW" dirty="0">
                <a:latin typeface="+mj-lt"/>
              </a:rPr>
              <a:t>Score of 1…3 Vs 1…4</a:t>
            </a:r>
          </a:p>
          <a:p>
            <a:pPr algn="ctr" eaLnBrk="1" hangingPunct="1"/>
            <a:r>
              <a:rPr lang="en-AU" altLang="zh-TW" dirty="0">
                <a:latin typeface="+mj-lt"/>
                <a:sym typeface="Wingdings" charset="2"/>
              </a:rPr>
              <a:t></a:t>
            </a:r>
          </a:p>
          <a:p>
            <a:pPr algn="ctr" eaLnBrk="1" hangingPunct="1"/>
            <a:r>
              <a:rPr lang="en-AU" altLang="zh-TW" dirty="0">
                <a:latin typeface="+mj-lt"/>
                <a:sym typeface="Wingdings" charset="2"/>
              </a:rPr>
              <a:t>Optimal </a:t>
            </a:r>
            <a:r>
              <a:rPr lang="en-AU" altLang="zh-TW" dirty="0" err="1">
                <a:latin typeface="+mj-lt"/>
                <a:sym typeface="Wingdings" charset="2"/>
              </a:rPr>
              <a:t>Aln</a:t>
            </a:r>
            <a:r>
              <a:rPr lang="en-AU" altLang="zh-TW" dirty="0">
                <a:latin typeface="+mj-lt"/>
                <a:sym typeface="Wingdings" charset="2"/>
              </a:rPr>
              <a:t> Score </a:t>
            </a:r>
            <a:endParaRPr lang="en-AU" altLang="zh-TW" dirty="0">
              <a:latin typeface="+mj-lt"/>
            </a:endParaRPr>
          </a:p>
        </p:txBody>
      </p:sp>
      <p:grpSp>
        <p:nvGrpSpPr>
          <p:cNvPr id="2" name="Group 158"/>
          <p:cNvGrpSpPr>
            <a:grpSpLocks/>
          </p:cNvGrpSpPr>
          <p:nvPr/>
        </p:nvGrpSpPr>
        <p:grpSpPr bwMode="auto">
          <a:xfrm>
            <a:off x="4057651" y="2736058"/>
            <a:ext cx="1671638" cy="2145506"/>
            <a:chOff x="2448" y="1578"/>
            <a:chExt cx="1404" cy="1802"/>
          </a:xfrm>
        </p:grpSpPr>
        <p:sp>
          <p:nvSpPr>
            <p:cNvPr id="32786" name="Rectangle 149"/>
            <p:cNvSpPr>
              <a:spLocks noChangeArrowheads="1"/>
            </p:cNvSpPr>
            <p:nvPr/>
          </p:nvSpPr>
          <p:spPr bwMode="auto">
            <a:xfrm>
              <a:off x="2448" y="2996"/>
              <a:ext cx="528" cy="384"/>
            </a:xfrm>
            <a:prstGeom prst="rect">
              <a:avLst/>
            </a:prstGeom>
            <a:noFill/>
            <a:ln w="762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endParaRPr lang="zh-TW" altLang="zh-TW" sz="1800"/>
            </a:p>
          </p:txBody>
        </p:sp>
        <p:sp>
          <p:nvSpPr>
            <p:cNvPr id="32787" name="Text Box 150"/>
            <p:cNvSpPr txBox="1">
              <a:spLocks noChangeArrowheads="1"/>
            </p:cNvSpPr>
            <p:nvPr/>
          </p:nvSpPr>
          <p:spPr bwMode="auto">
            <a:xfrm>
              <a:off x="3542" y="1578"/>
              <a:ext cx="310" cy="698"/>
            </a:xfrm>
            <a:prstGeom prst="rect">
              <a:avLst/>
            </a:prstGeom>
            <a:noFill/>
            <a:ln w="127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b="0" dirty="0"/>
                <a:t>T</a:t>
              </a:r>
            </a:p>
            <a:p>
              <a:pPr eaLnBrk="1" hangingPunct="1"/>
              <a:r>
                <a:rPr lang="en-AU" altLang="zh-TW" b="0" dirty="0"/>
                <a:t>T</a:t>
              </a:r>
            </a:p>
          </p:txBody>
        </p:sp>
      </p:grpSp>
      <p:grpSp>
        <p:nvGrpSpPr>
          <p:cNvPr id="3" name="Group 159"/>
          <p:cNvGrpSpPr>
            <a:grpSpLocks/>
          </p:cNvGrpSpPr>
          <p:nvPr/>
        </p:nvGrpSpPr>
        <p:grpSpPr bwMode="auto">
          <a:xfrm>
            <a:off x="3432572" y="2733675"/>
            <a:ext cx="2733677" cy="1666875"/>
            <a:chOff x="1923" y="1576"/>
            <a:chExt cx="2296" cy="1400"/>
          </a:xfrm>
        </p:grpSpPr>
        <p:sp>
          <p:nvSpPr>
            <p:cNvPr id="32784" name="Rectangle 151"/>
            <p:cNvSpPr>
              <a:spLocks noChangeArrowheads="1"/>
            </p:cNvSpPr>
            <p:nvPr/>
          </p:nvSpPr>
          <p:spPr bwMode="auto">
            <a:xfrm>
              <a:off x="1923" y="2592"/>
              <a:ext cx="528" cy="384"/>
            </a:xfrm>
            <a:prstGeom prst="rect">
              <a:avLst/>
            </a:prstGeom>
            <a:noFill/>
            <a:ln w="762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endParaRPr lang="zh-TW" altLang="zh-TW" sz="1800"/>
            </a:p>
          </p:txBody>
        </p:sp>
        <p:sp>
          <p:nvSpPr>
            <p:cNvPr id="32785" name="Text Box 152"/>
            <p:cNvSpPr txBox="1">
              <a:spLocks noChangeArrowheads="1"/>
            </p:cNvSpPr>
            <p:nvPr/>
          </p:nvSpPr>
          <p:spPr bwMode="auto">
            <a:xfrm>
              <a:off x="3909" y="1576"/>
              <a:ext cx="310" cy="698"/>
            </a:xfrm>
            <a:prstGeom prst="rect">
              <a:avLst/>
            </a:prstGeom>
            <a:noFill/>
            <a:ln w="127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b="0" dirty="0"/>
                <a:t>S</a:t>
              </a:r>
            </a:p>
            <a:p>
              <a:pPr eaLnBrk="1" hangingPunct="1"/>
              <a:r>
                <a:rPr lang="en-AU" altLang="zh-TW" b="0" dirty="0"/>
                <a:t>-</a:t>
              </a:r>
            </a:p>
          </p:txBody>
        </p:sp>
      </p:grpSp>
      <p:grpSp>
        <p:nvGrpSpPr>
          <p:cNvPr id="4" name="Group 160"/>
          <p:cNvGrpSpPr>
            <a:grpSpLocks/>
          </p:cNvGrpSpPr>
          <p:nvPr/>
        </p:nvGrpSpPr>
        <p:grpSpPr bwMode="auto">
          <a:xfrm>
            <a:off x="3429001" y="2731295"/>
            <a:ext cx="3153970" cy="1212056"/>
            <a:chOff x="1920" y="1574"/>
            <a:chExt cx="2649" cy="1018"/>
          </a:xfrm>
        </p:grpSpPr>
        <p:sp>
          <p:nvSpPr>
            <p:cNvPr id="32782" name="Text Box 153"/>
            <p:cNvSpPr txBox="1">
              <a:spLocks noChangeArrowheads="1"/>
            </p:cNvSpPr>
            <p:nvPr/>
          </p:nvSpPr>
          <p:spPr bwMode="auto">
            <a:xfrm>
              <a:off x="4259" y="1574"/>
              <a:ext cx="310" cy="698"/>
            </a:xfrm>
            <a:prstGeom prst="rect">
              <a:avLst/>
            </a:prstGeom>
            <a:noFill/>
            <a:ln w="127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b="0" dirty="0"/>
                <a:t>A</a:t>
              </a:r>
            </a:p>
            <a:p>
              <a:pPr eaLnBrk="1" hangingPunct="1"/>
              <a:r>
                <a:rPr lang="en-AU" altLang="zh-TW" b="0" dirty="0"/>
                <a:t>A</a:t>
              </a:r>
            </a:p>
          </p:txBody>
        </p:sp>
        <p:sp>
          <p:nvSpPr>
            <p:cNvPr id="32783" name="Rectangle 155"/>
            <p:cNvSpPr>
              <a:spLocks noChangeArrowheads="1"/>
            </p:cNvSpPr>
            <p:nvPr/>
          </p:nvSpPr>
          <p:spPr bwMode="auto">
            <a:xfrm>
              <a:off x="1920" y="2208"/>
              <a:ext cx="528" cy="384"/>
            </a:xfrm>
            <a:prstGeom prst="rect">
              <a:avLst/>
            </a:prstGeom>
            <a:noFill/>
            <a:ln w="762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endParaRPr lang="zh-TW" altLang="zh-TW" sz="1800"/>
            </a:p>
          </p:txBody>
        </p:sp>
      </p:grpSp>
      <p:grpSp>
        <p:nvGrpSpPr>
          <p:cNvPr id="5" name="Group 161"/>
          <p:cNvGrpSpPr>
            <a:grpSpLocks/>
          </p:cNvGrpSpPr>
          <p:nvPr/>
        </p:nvGrpSpPr>
        <p:grpSpPr bwMode="auto">
          <a:xfrm>
            <a:off x="2800350" y="2731295"/>
            <a:ext cx="4230297" cy="831056"/>
            <a:chOff x="1392" y="1574"/>
            <a:chExt cx="3553" cy="698"/>
          </a:xfrm>
        </p:grpSpPr>
        <p:sp>
          <p:nvSpPr>
            <p:cNvPr id="32780" name="Text Box 154"/>
            <p:cNvSpPr txBox="1">
              <a:spLocks noChangeArrowheads="1"/>
            </p:cNvSpPr>
            <p:nvPr/>
          </p:nvSpPr>
          <p:spPr bwMode="auto">
            <a:xfrm>
              <a:off x="4635" y="1574"/>
              <a:ext cx="310" cy="698"/>
            </a:xfrm>
            <a:prstGeom prst="rect">
              <a:avLst/>
            </a:prstGeom>
            <a:noFill/>
            <a:ln w="127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r>
                <a:rPr lang="en-AU" altLang="zh-TW" b="0" dirty="0"/>
                <a:t>F</a:t>
              </a:r>
            </a:p>
            <a:p>
              <a:pPr eaLnBrk="1" hangingPunct="1"/>
              <a:r>
                <a:rPr lang="en-AU" altLang="zh-TW" b="0" dirty="0"/>
                <a:t>F</a:t>
              </a:r>
            </a:p>
          </p:txBody>
        </p:sp>
        <p:sp>
          <p:nvSpPr>
            <p:cNvPr id="32781" name="Rectangle 156"/>
            <p:cNvSpPr>
              <a:spLocks noChangeArrowheads="1"/>
            </p:cNvSpPr>
            <p:nvPr/>
          </p:nvSpPr>
          <p:spPr bwMode="auto">
            <a:xfrm>
              <a:off x="1392" y="1824"/>
              <a:ext cx="528" cy="384"/>
            </a:xfrm>
            <a:prstGeom prst="rect">
              <a:avLst/>
            </a:prstGeom>
            <a:noFill/>
            <a:ln w="762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endParaRPr lang="zh-TW" altLang="zh-TW" sz="1800"/>
            </a:p>
          </p:txBody>
        </p:sp>
      </p:grpSp>
      <p:sp>
        <p:nvSpPr>
          <p:cNvPr id="179357" name="Rectangle 157"/>
          <p:cNvSpPr>
            <a:spLocks noChangeArrowheads="1"/>
          </p:cNvSpPr>
          <p:nvPr/>
        </p:nvSpPr>
        <p:spPr bwMode="auto">
          <a:xfrm>
            <a:off x="2171700" y="2571750"/>
            <a:ext cx="628650" cy="457200"/>
          </a:xfrm>
          <a:prstGeom prst="rect">
            <a:avLst/>
          </a:prstGeom>
          <a:noFill/>
          <a:ln w="7620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urier New" charset="0"/>
                <a:ea typeface="ＭＳ Ｐゴシック" charset="-128"/>
              </a:defRPr>
            </a:lvl1pPr>
            <a:lvl2pPr marL="37931725" indent="-37474525" eaLnBrk="0" hangingPunct="0">
              <a:defRPr sz="2400" b="1">
                <a:solidFill>
                  <a:schemeClr val="tx1"/>
                </a:solidFill>
                <a:latin typeface="Courier New" charset="0"/>
                <a:ea typeface="ＭＳ Ｐゴシック" charset="-128"/>
              </a:defRPr>
            </a:lvl2pPr>
            <a:lvl3pPr eaLnBrk="0" hangingPunct="0">
              <a:defRPr sz="2400" b="1">
                <a:solidFill>
                  <a:schemeClr val="tx1"/>
                </a:solidFill>
                <a:latin typeface="Courier New" charset="0"/>
                <a:ea typeface="ＭＳ Ｐゴシック" charset="-128"/>
              </a:defRPr>
            </a:lvl3pPr>
            <a:lvl4pPr eaLnBrk="0" hangingPunct="0">
              <a:defRPr sz="2400" b="1">
                <a:solidFill>
                  <a:schemeClr val="tx1"/>
                </a:solidFill>
                <a:latin typeface="Courier New" charset="0"/>
                <a:ea typeface="ＭＳ Ｐゴシック" charset="-128"/>
              </a:defRPr>
            </a:lvl4pPr>
            <a:lvl5pPr eaLnBrk="0" hangingPunct="0">
              <a:defRPr sz="2400" b="1">
                <a:solidFill>
                  <a:schemeClr val="tx1"/>
                </a:solidFill>
                <a:latin typeface="Courier New" charset="0"/>
                <a:ea typeface="ＭＳ Ｐゴシック" charset="-128"/>
              </a:defRPr>
            </a:lvl5pPr>
            <a:lvl6pPr marL="457200" eaLnBrk="0" fontAlgn="base" hangingPunct="0">
              <a:spcBef>
                <a:spcPct val="0"/>
              </a:spcBef>
              <a:spcAft>
                <a:spcPct val="0"/>
              </a:spcAft>
              <a:defRPr sz="2400" b="1">
                <a:solidFill>
                  <a:schemeClr val="tx1"/>
                </a:solidFill>
                <a:latin typeface="Courier New" charset="0"/>
                <a:ea typeface="ＭＳ Ｐゴシック" charset="-128"/>
              </a:defRPr>
            </a:lvl6pPr>
            <a:lvl7pPr marL="914400" eaLnBrk="0" fontAlgn="base" hangingPunct="0">
              <a:spcBef>
                <a:spcPct val="0"/>
              </a:spcBef>
              <a:spcAft>
                <a:spcPct val="0"/>
              </a:spcAft>
              <a:defRPr sz="2400" b="1">
                <a:solidFill>
                  <a:schemeClr val="tx1"/>
                </a:solidFill>
                <a:latin typeface="Courier New" charset="0"/>
                <a:ea typeface="ＭＳ Ｐゴシック" charset="-128"/>
              </a:defRPr>
            </a:lvl7pPr>
            <a:lvl8pPr marL="1371600" eaLnBrk="0" fontAlgn="base" hangingPunct="0">
              <a:spcBef>
                <a:spcPct val="0"/>
              </a:spcBef>
              <a:spcAft>
                <a:spcPct val="0"/>
              </a:spcAft>
              <a:defRPr sz="2400" b="1">
                <a:solidFill>
                  <a:schemeClr val="tx1"/>
                </a:solidFill>
                <a:latin typeface="Courier New" charset="0"/>
                <a:ea typeface="ＭＳ Ｐゴシック" charset="-128"/>
              </a:defRPr>
            </a:lvl8pPr>
            <a:lvl9pPr marL="1828800" eaLnBrk="0" fontAlgn="base" hangingPunct="0">
              <a:spcBef>
                <a:spcPct val="0"/>
              </a:spcBef>
              <a:spcAft>
                <a:spcPct val="0"/>
              </a:spcAft>
              <a:defRPr sz="2400" b="1">
                <a:solidFill>
                  <a:schemeClr val="tx1"/>
                </a:solidFill>
                <a:latin typeface="Courier New" charset="0"/>
                <a:ea typeface="ＭＳ Ｐゴシック" charset="-128"/>
              </a:defRPr>
            </a:lvl9pPr>
          </a:lstStyle>
          <a:p>
            <a:pPr eaLnBrk="1" hangingPunct="1"/>
            <a:endParaRPr lang="zh-TW" altLang="zh-TW" sz="1800"/>
          </a:p>
        </p:txBody>
      </p:sp>
      <p:sp>
        <p:nvSpPr>
          <p:cNvPr id="6" name="標題 5"/>
          <p:cNvSpPr>
            <a:spLocks noGrp="1"/>
          </p:cNvSpPr>
          <p:nvPr>
            <p:ph type="title"/>
          </p:nvPr>
        </p:nvSpPr>
        <p:spPr/>
        <p:txBody>
          <a:bodyPr>
            <a:normAutofit/>
          </a:bodyPr>
          <a:lstStyle/>
          <a:p>
            <a:r>
              <a:rPr lang="en-AU" altLang="zh-TW" sz="3600" dirty="0">
                <a:ea typeface="Courier" charset="0"/>
                <a:cs typeface="Courier" charset="0"/>
              </a:rPr>
              <a:t>Delivering the alignment: Trace-back</a:t>
            </a:r>
            <a:endParaRPr kumimoji="1" lang="zh-TW" altLang="en-US" sz="3600" dirty="0">
              <a:ea typeface="Courier" charset="0"/>
              <a:cs typeface="Courier" charset="0"/>
            </a:endParaRPr>
          </a:p>
        </p:txBody>
      </p:sp>
      <p:sp>
        <p:nvSpPr>
          <p:cNvPr id="21" name="文字方塊 20"/>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327348717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9357"/>
                                        </p:tgtEl>
                                        <p:attrNameLst>
                                          <p:attrName>style.visibility</p:attrName>
                                        </p:attrNameLst>
                                      </p:cBhvr>
                                      <p:to>
                                        <p:strVal val="visible"/>
                                      </p:to>
                                    </p:set>
                                    <p:anim calcmode="lin" valueType="num">
                                      <p:cBhvr additive="base">
                                        <p:cTn id="31" dur="500" fill="hold"/>
                                        <p:tgtEl>
                                          <p:spTgt spid="179357"/>
                                        </p:tgtEl>
                                        <p:attrNameLst>
                                          <p:attrName>ppt_x</p:attrName>
                                        </p:attrNameLst>
                                      </p:cBhvr>
                                      <p:tavLst>
                                        <p:tav tm="0">
                                          <p:val>
                                            <p:strVal val="0-#ppt_w/2"/>
                                          </p:val>
                                        </p:tav>
                                        <p:tav tm="100000">
                                          <p:val>
                                            <p:strVal val="#ppt_x"/>
                                          </p:val>
                                        </p:tav>
                                      </p:tavLst>
                                    </p:anim>
                                    <p:anim calcmode="lin" valueType="num">
                                      <p:cBhvr additive="base">
                                        <p:cTn id="32" dur="500" fill="hold"/>
                                        <p:tgtEl>
                                          <p:spTgt spid="1793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35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AU" altLang="zh-TW" sz="2800" dirty="0">
                <a:ea typeface="Courier" charset="0"/>
                <a:cs typeface="Courier" charset="0"/>
              </a:rPr>
              <a:t>Trace-back: possible implementation</a:t>
            </a:r>
            <a:endParaRPr kumimoji="1" lang="zh-TW" altLang="en-US" sz="2800" dirty="0">
              <a:ea typeface="Courier" charset="0"/>
              <a:cs typeface="Courier" charset="0"/>
            </a:endParaRPr>
          </a:p>
        </p:txBody>
      </p:sp>
      <p:sp>
        <p:nvSpPr>
          <p:cNvPr id="4" name="內容版面配置區 3"/>
          <p:cNvSpPr>
            <a:spLocks noGrp="1"/>
          </p:cNvSpPr>
          <p:nvPr>
            <p:ph idx="1"/>
          </p:nvPr>
        </p:nvSpPr>
        <p:spPr>
          <a:xfrm>
            <a:off x="628650" y="1506071"/>
            <a:ext cx="7886700" cy="4670892"/>
          </a:xfrm>
        </p:spPr>
        <p:txBody>
          <a:bodyPr>
            <a:noAutofit/>
          </a:bodyPr>
          <a:lstStyle/>
          <a:p>
            <a:pPr marL="0" indent="0">
              <a:buNone/>
            </a:pPr>
            <a:r>
              <a:rPr lang="en-AU" altLang="zh-TW" sz="1800" dirty="0">
                <a:latin typeface="Courier New" charset="0"/>
                <a:ea typeface="Courier New" charset="0"/>
                <a:cs typeface="Courier New" charset="0"/>
              </a:rPr>
              <a:t>while (!(</a:t>
            </a:r>
            <a:r>
              <a:rPr lang="en-AU" altLang="zh-TW" sz="1800" dirty="0" err="1">
                <a:latin typeface="Courier New" charset="0"/>
                <a:ea typeface="Courier New" charset="0"/>
                <a:cs typeface="Courier New" charset="0"/>
              </a:rPr>
              <a:t>i</a:t>
            </a:r>
            <a:r>
              <a:rPr lang="en-AU" altLang="zh-TW" sz="1800" dirty="0">
                <a:latin typeface="Courier New" charset="0"/>
                <a:ea typeface="Courier New" charset="0"/>
                <a:cs typeface="Courier New" charset="0"/>
              </a:rPr>
              <a:t>==0 &amp;&amp; j==0)): </a:t>
            </a:r>
          </a:p>
          <a:p>
            <a:pPr marL="0" indent="0">
              <a:buNone/>
            </a:pPr>
            <a:r>
              <a:rPr lang="en-AU" altLang="zh-TW" sz="1800" dirty="0">
                <a:latin typeface="Courier New" charset="0"/>
                <a:ea typeface="Courier New" charset="0"/>
                <a:cs typeface="Courier New" charset="0"/>
              </a:rPr>
              <a:t>	if (</a:t>
            </a:r>
            <a:r>
              <a:rPr lang="en-AU" altLang="zh-TW" sz="1800" dirty="0" err="1">
                <a:latin typeface="Courier New" charset="0"/>
                <a:ea typeface="Courier New" charset="0"/>
                <a:cs typeface="Courier New" charset="0"/>
              </a:rPr>
              <a:t>direc_m</a:t>
            </a:r>
            <a:r>
              <a:rPr lang="en-AU" altLang="zh-TW" sz="1800" dirty="0">
                <a:latin typeface="Courier New" charset="0"/>
                <a:ea typeface="Courier New" charset="0"/>
                <a:cs typeface="Courier New" charset="0"/>
              </a:rPr>
              <a:t>[</a:t>
            </a:r>
            <a:r>
              <a:rPr lang="en-AU" altLang="zh-TW" sz="1800" dirty="0" err="1">
                <a:latin typeface="Courier New" charset="0"/>
                <a:ea typeface="Courier New" charset="0"/>
                <a:cs typeface="Courier New" charset="0"/>
              </a:rPr>
              <a:t>i</a:t>
            </a:r>
            <a:r>
              <a:rPr lang="en-AU" altLang="zh-TW" sz="1800" dirty="0">
                <a:latin typeface="Courier New" charset="0"/>
                <a:ea typeface="Courier New" charset="0"/>
                <a:cs typeface="Courier New" charset="0"/>
              </a:rPr>
              <a:t>][j]== ‘sub’):    </a:t>
            </a:r>
            <a:r>
              <a:rPr lang="en-AU" altLang="zh-TW" sz="1800" dirty="0">
                <a:solidFill>
                  <a:srgbClr val="EB152E"/>
                </a:solidFill>
                <a:latin typeface="Courier New" charset="0"/>
                <a:ea typeface="Courier New" charset="0"/>
                <a:cs typeface="Courier New" charset="0"/>
              </a:rPr>
              <a:t>#SUBSTITUTION</a:t>
            </a:r>
          </a:p>
          <a:p>
            <a:pPr marL="0" indent="0">
              <a:buNone/>
            </a:pPr>
            <a:r>
              <a:rPr lang="en-AU" altLang="zh-TW" sz="1800" dirty="0">
                <a:latin typeface="Courier New" charset="0"/>
                <a:ea typeface="Courier New" charset="0"/>
                <a:cs typeface="Courier New" charset="0"/>
              </a:rPr>
              <a:t>		aln1[</a:t>
            </a:r>
            <a:r>
              <a:rPr lang="en-AU" altLang="zh-TW" sz="1800" dirty="0" err="1">
                <a:latin typeface="Courier New" charset="0"/>
                <a:ea typeface="Courier New" charset="0"/>
                <a:cs typeface="Courier New" charset="0"/>
              </a:rPr>
              <a:t>aln_len</a:t>
            </a:r>
            <a:r>
              <a:rPr lang="en-AU" altLang="zh-TW" sz="1800" dirty="0">
                <a:latin typeface="Courier New" charset="0"/>
                <a:ea typeface="Courier New" charset="0"/>
                <a:cs typeface="Courier New" charset="0"/>
              </a:rPr>
              <a:t>]=pro1Seq[--</a:t>
            </a:r>
            <a:r>
              <a:rPr lang="en-AU" altLang="zh-TW" sz="1800" dirty="0" err="1">
                <a:latin typeface="Courier New" charset="0"/>
                <a:ea typeface="Courier New" charset="0"/>
                <a:cs typeface="Courier New" charset="0"/>
              </a:rPr>
              <a:t>i</a:t>
            </a:r>
            <a:r>
              <a:rPr lang="en-AU" altLang="zh-TW" sz="1800" dirty="0">
                <a:latin typeface="Courier New" charset="0"/>
                <a:ea typeface="Courier New" charset="0"/>
                <a:cs typeface="Courier New" charset="0"/>
              </a:rPr>
              <a:t>] 							aln2[</a:t>
            </a:r>
            <a:r>
              <a:rPr lang="en-AU" altLang="zh-TW" sz="1800" dirty="0" err="1">
                <a:latin typeface="Courier New" charset="0"/>
                <a:ea typeface="Courier New" charset="0"/>
                <a:cs typeface="Courier New" charset="0"/>
              </a:rPr>
              <a:t>aln_len</a:t>
            </a:r>
            <a:r>
              <a:rPr lang="en-AU" altLang="zh-TW" sz="1800" dirty="0">
                <a:latin typeface="Courier New" charset="0"/>
                <a:ea typeface="Courier New" charset="0"/>
                <a:cs typeface="Courier New" charset="0"/>
              </a:rPr>
              <a:t>]=pro2Seq[--j] </a:t>
            </a:r>
          </a:p>
          <a:p>
            <a:pPr marL="0" indent="0">
              <a:buNone/>
            </a:pPr>
            <a:r>
              <a:rPr lang="en-AU" altLang="zh-TW" sz="1800" dirty="0">
                <a:latin typeface="Courier New" charset="0"/>
                <a:ea typeface="Courier New" charset="0"/>
                <a:cs typeface="Courier New" charset="0"/>
              </a:rPr>
              <a:t>	</a:t>
            </a:r>
            <a:r>
              <a:rPr lang="en-AU" altLang="zh-TW" sz="1800" dirty="0" err="1">
                <a:latin typeface="Courier New" charset="0"/>
                <a:ea typeface="Courier New" charset="0"/>
                <a:cs typeface="Courier New" charset="0"/>
              </a:rPr>
              <a:t>elif</a:t>
            </a:r>
            <a:r>
              <a:rPr lang="en-AU" altLang="zh-TW" sz="1800" dirty="0">
                <a:latin typeface="Courier New" charset="0"/>
                <a:ea typeface="Courier New" charset="0"/>
                <a:cs typeface="Courier New" charset="0"/>
              </a:rPr>
              <a:t> (</a:t>
            </a:r>
            <a:r>
              <a:rPr lang="en-AU" altLang="zh-TW" sz="1800" dirty="0" err="1">
                <a:latin typeface="Courier New" charset="0"/>
                <a:ea typeface="Courier New" charset="0"/>
                <a:cs typeface="Courier New" charset="0"/>
              </a:rPr>
              <a:t>direc_m</a:t>
            </a:r>
            <a:r>
              <a:rPr lang="en-AU" altLang="zh-TW" sz="1800" dirty="0">
                <a:latin typeface="Courier New" charset="0"/>
                <a:ea typeface="Courier New" charset="0"/>
                <a:cs typeface="Courier New" charset="0"/>
              </a:rPr>
              <a:t>[</a:t>
            </a:r>
            <a:r>
              <a:rPr lang="en-AU" altLang="zh-TW" sz="1800" dirty="0" err="1">
                <a:latin typeface="Courier New" charset="0"/>
                <a:ea typeface="Courier New" charset="0"/>
                <a:cs typeface="Courier New" charset="0"/>
              </a:rPr>
              <a:t>i</a:t>
            </a:r>
            <a:r>
              <a:rPr lang="en-AU" altLang="zh-TW" sz="1800" dirty="0">
                <a:latin typeface="Courier New" charset="0"/>
                <a:ea typeface="Courier New" charset="0"/>
                <a:cs typeface="Courier New" charset="0"/>
              </a:rPr>
              <a:t>][j]==‘del’): 	</a:t>
            </a:r>
            <a:r>
              <a:rPr lang="en-AU" altLang="zh-TW" sz="1800" dirty="0">
                <a:solidFill>
                  <a:srgbClr val="EB152E"/>
                </a:solidFill>
                <a:latin typeface="Courier New" charset="0"/>
                <a:ea typeface="Courier New" charset="0"/>
                <a:cs typeface="Courier New" charset="0"/>
              </a:rPr>
              <a:t>#DELETION</a:t>
            </a:r>
          </a:p>
          <a:p>
            <a:pPr marL="0" indent="0">
              <a:buNone/>
            </a:pPr>
            <a:r>
              <a:rPr lang="en-AU" altLang="zh-TW" sz="1800" dirty="0">
                <a:latin typeface="Courier New" charset="0"/>
                <a:ea typeface="Courier New" charset="0"/>
                <a:cs typeface="Courier New" charset="0"/>
              </a:rPr>
              <a:t>		aln1[</a:t>
            </a:r>
            <a:r>
              <a:rPr lang="en-AU" altLang="zh-TW" sz="1800" dirty="0" err="1">
                <a:latin typeface="Courier New" charset="0"/>
                <a:ea typeface="Courier New" charset="0"/>
                <a:cs typeface="Courier New" charset="0"/>
              </a:rPr>
              <a:t>aln_len</a:t>
            </a:r>
            <a:r>
              <a:rPr lang="en-AU" altLang="zh-TW" sz="1800" dirty="0">
                <a:latin typeface="Courier New" charset="0"/>
                <a:ea typeface="Courier New" charset="0"/>
                <a:cs typeface="Courier New" charset="0"/>
              </a:rPr>
              <a:t>]='-' </a:t>
            </a:r>
          </a:p>
          <a:p>
            <a:pPr marL="0" indent="0">
              <a:buNone/>
            </a:pPr>
            <a:r>
              <a:rPr lang="en-AU" altLang="zh-TW" sz="1800" dirty="0">
                <a:latin typeface="Courier New" charset="0"/>
                <a:ea typeface="Courier New" charset="0"/>
                <a:cs typeface="Courier New" charset="0"/>
              </a:rPr>
              <a:t>		aln2[</a:t>
            </a:r>
            <a:r>
              <a:rPr lang="en-AU" altLang="zh-TW" sz="1800" dirty="0" err="1">
                <a:latin typeface="Courier New" charset="0"/>
                <a:ea typeface="Courier New" charset="0"/>
                <a:cs typeface="Courier New" charset="0"/>
              </a:rPr>
              <a:t>aln_len</a:t>
            </a:r>
            <a:r>
              <a:rPr lang="en-AU" altLang="zh-TW" sz="1800" dirty="0">
                <a:latin typeface="Courier New" charset="0"/>
                <a:ea typeface="Courier New" charset="0"/>
                <a:cs typeface="Courier New" charset="0"/>
              </a:rPr>
              <a:t>]=pro2Seq[--j] </a:t>
            </a:r>
          </a:p>
          <a:p>
            <a:pPr marL="0" indent="0">
              <a:buNone/>
            </a:pPr>
            <a:r>
              <a:rPr lang="en-AU" altLang="zh-TW" sz="1800" dirty="0">
                <a:latin typeface="Courier New" charset="0"/>
                <a:ea typeface="Courier New" charset="0"/>
                <a:cs typeface="Courier New" charset="0"/>
              </a:rPr>
              <a:t>	</a:t>
            </a:r>
            <a:r>
              <a:rPr lang="en-AU" altLang="zh-TW" sz="1800" dirty="0" err="1">
                <a:latin typeface="Courier New" charset="0"/>
                <a:ea typeface="Courier New" charset="0"/>
                <a:cs typeface="Courier New" charset="0"/>
              </a:rPr>
              <a:t>elif</a:t>
            </a:r>
            <a:r>
              <a:rPr lang="en-AU" altLang="zh-TW" sz="1800" dirty="0">
                <a:latin typeface="Courier New" charset="0"/>
                <a:ea typeface="Courier New" charset="0"/>
                <a:cs typeface="Courier New" charset="0"/>
              </a:rPr>
              <a:t> (</a:t>
            </a:r>
            <a:r>
              <a:rPr lang="en-AU" altLang="zh-TW" sz="1800" dirty="0" err="1">
                <a:latin typeface="Courier New" charset="0"/>
                <a:ea typeface="Courier New" charset="0"/>
                <a:cs typeface="Courier New" charset="0"/>
              </a:rPr>
              <a:t>direc_m</a:t>
            </a:r>
            <a:r>
              <a:rPr lang="en-AU" altLang="zh-TW" sz="1800" dirty="0">
                <a:latin typeface="Courier New" charset="0"/>
                <a:ea typeface="Courier New" charset="0"/>
                <a:cs typeface="Courier New" charset="0"/>
              </a:rPr>
              <a:t>[</a:t>
            </a:r>
            <a:r>
              <a:rPr lang="en-AU" altLang="zh-TW" sz="1800" dirty="0" err="1">
                <a:latin typeface="Courier New" charset="0"/>
                <a:ea typeface="Courier New" charset="0"/>
                <a:cs typeface="Courier New" charset="0"/>
              </a:rPr>
              <a:t>i</a:t>
            </a:r>
            <a:r>
              <a:rPr lang="en-AU" altLang="zh-TW" sz="1800" dirty="0">
                <a:latin typeface="Courier New" charset="0"/>
                <a:ea typeface="Courier New" charset="0"/>
                <a:cs typeface="Courier New" charset="0"/>
              </a:rPr>
              <a:t>][j]==‘ins’): 	</a:t>
            </a:r>
            <a:r>
              <a:rPr lang="en-AU" altLang="zh-TW" sz="1800" dirty="0">
                <a:solidFill>
                  <a:srgbClr val="EB152E"/>
                </a:solidFill>
                <a:latin typeface="Courier New" charset="0"/>
                <a:ea typeface="Courier New" charset="0"/>
                <a:cs typeface="Courier New" charset="0"/>
              </a:rPr>
              <a:t>#INSERTION</a:t>
            </a:r>
          </a:p>
          <a:p>
            <a:pPr marL="0" indent="0">
              <a:buNone/>
            </a:pPr>
            <a:r>
              <a:rPr lang="en-AU" altLang="zh-TW" sz="1800" dirty="0">
                <a:latin typeface="Courier New" charset="0"/>
                <a:ea typeface="Courier New" charset="0"/>
                <a:cs typeface="Courier New" charset="0"/>
              </a:rPr>
              <a:t>		aln1[</a:t>
            </a:r>
            <a:r>
              <a:rPr lang="en-AU" altLang="zh-TW" sz="1800" dirty="0" err="1">
                <a:latin typeface="Courier New" charset="0"/>
                <a:ea typeface="Courier New" charset="0"/>
                <a:cs typeface="Courier New" charset="0"/>
              </a:rPr>
              <a:t>aln_len</a:t>
            </a:r>
            <a:r>
              <a:rPr lang="en-AU" altLang="zh-TW" sz="1800" dirty="0">
                <a:latin typeface="Courier New" charset="0"/>
                <a:ea typeface="Courier New" charset="0"/>
                <a:cs typeface="Courier New" charset="0"/>
              </a:rPr>
              <a:t>]=pro1Seq[0][--</a:t>
            </a:r>
            <a:r>
              <a:rPr lang="en-AU" altLang="zh-TW" sz="1800" dirty="0" err="1">
                <a:latin typeface="Courier New" charset="0"/>
                <a:ea typeface="Courier New" charset="0"/>
                <a:cs typeface="Courier New" charset="0"/>
              </a:rPr>
              <a:t>i</a:t>
            </a:r>
            <a:r>
              <a:rPr lang="en-AU" altLang="zh-TW" sz="1800" dirty="0">
                <a:latin typeface="Courier New" charset="0"/>
                <a:ea typeface="Courier New" charset="0"/>
                <a:cs typeface="Courier New" charset="0"/>
              </a:rPr>
              <a:t>]</a:t>
            </a:r>
          </a:p>
          <a:p>
            <a:pPr marL="0" indent="0">
              <a:buNone/>
            </a:pPr>
            <a:r>
              <a:rPr lang="en-AU" altLang="zh-TW" sz="1800" dirty="0">
                <a:latin typeface="Courier New" charset="0"/>
                <a:ea typeface="Courier New" charset="0"/>
                <a:cs typeface="Courier New" charset="0"/>
              </a:rPr>
              <a:t>		aln2[</a:t>
            </a:r>
            <a:r>
              <a:rPr lang="en-AU" altLang="zh-TW" sz="1800" dirty="0" err="1">
                <a:latin typeface="Courier New" charset="0"/>
                <a:ea typeface="Courier New" charset="0"/>
                <a:cs typeface="Courier New" charset="0"/>
              </a:rPr>
              <a:t>aln_len</a:t>
            </a:r>
            <a:r>
              <a:rPr lang="en-AU" altLang="zh-TW" sz="1800" dirty="0">
                <a:latin typeface="Courier New" charset="0"/>
                <a:ea typeface="Courier New" charset="0"/>
                <a:cs typeface="Courier New" charset="0"/>
              </a:rPr>
              <a:t>]='-'</a:t>
            </a:r>
          </a:p>
          <a:p>
            <a:pPr marL="0" indent="0">
              <a:buNone/>
            </a:pPr>
            <a:r>
              <a:rPr lang="en-AU" altLang="zh-TW" sz="1800" dirty="0">
                <a:latin typeface="Courier New" charset="0"/>
                <a:ea typeface="Courier New" charset="0"/>
                <a:cs typeface="Courier New" charset="0"/>
              </a:rPr>
              <a:t>	</a:t>
            </a:r>
            <a:r>
              <a:rPr lang="en-AU" altLang="zh-TW" sz="1800" dirty="0" err="1">
                <a:latin typeface="Courier New" charset="0"/>
                <a:ea typeface="Courier New" charset="0"/>
                <a:cs typeface="Courier New" charset="0"/>
              </a:rPr>
              <a:t>aln_len</a:t>
            </a:r>
            <a:r>
              <a:rPr lang="en-AU" altLang="zh-TW" sz="1800" dirty="0">
                <a:latin typeface="Courier New" charset="0"/>
                <a:ea typeface="Courier New" charset="0"/>
                <a:cs typeface="Courier New" charset="0"/>
              </a:rPr>
              <a:t>++</a:t>
            </a:r>
          </a:p>
          <a:p>
            <a:pPr marL="0" indent="0">
              <a:buNone/>
            </a:pPr>
            <a:r>
              <a:rPr lang="en-AU" altLang="zh-TW" sz="1800" dirty="0">
                <a:latin typeface="Courier New" charset="0"/>
                <a:ea typeface="Courier New" charset="0"/>
                <a:cs typeface="Courier New" charset="0"/>
              </a:rPr>
              <a:t>} </a:t>
            </a:r>
          </a:p>
        </p:txBody>
      </p:sp>
      <p:sp>
        <p:nvSpPr>
          <p:cNvPr id="9" name="文字方塊 8"/>
          <p:cNvSpPr txBox="1"/>
          <p:nvPr/>
        </p:nvSpPr>
        <p:spPr>
          <a:xfrm>
            <a:off x="6851392" y="6589710"/>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2708790021"/>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Installing R</a:t>
            </a:r>
            <a:endParaRPr kumimoji="1" lang="zh-TW" altLang="en-US" dirty="0"/>
          </a:p>
        </p:txBody>
      </p:sp>
      <p:sp>
        <p:nvSpPr>
          <p:cNvPr id="3" name="內容版面配置區 2"/>
          <p:cNvSpPr>
            <a:spLocks noGrp="1"/>
          </p:cNvSpPr>
          <p:nvPr>
            <p:ph idx="1"/>
          </p:nvPr>
        </p:nvSpPr>
        <p:spPr/>
        <p:txBody>
          <a:bodyPr>
            <a:normAutofit/>
          </a:bodyPr>
          <a:lstStyle/>
          <a:p>
            <a:r>
              <a:rPr lang="en-US" altLang="zh-TW" dirty="0"/>
              <a:t>CRAN </a:t>
            </a:r>
            <a:r>
              <a:rPr lang="en-US" altLang="zh-TW" dirty="0">
                <a:hlinkClick r:id="rId2"/>
              </a:rPr>
              <a:t>http://cran.r-project.org</a:t>
            </a:r>
            <a:endParaRPr lang="en-US" altLang="zh-TW" dirty="0"/>
          </a:p>
          <a:p>
            <a:pPr lvl="1"/>
            <a:r>
              <a:rPr lang="en-US" altLang="zh-TW" dirty="0"/>
              <a:t>the central repository for the most popular </a:t>
            </a:r>
            <a:r>
              <a:rPr lang="en-US" altLang="zh-TW" i="1" dirty="0"/>
              <a:t>R</a:t>
            </a:r>
            <a:r>
              <a:rPr lang="en-US" altLang="zh-TW" dirty="0"/>
              <a:t> libraries &amp; serves the central role for </a:t>
            </a:r>
            <a:r>
              <a:rPr lang="en-US" altLang="zh-TW" i="1" dirty="0"/>
              <a:t>R</a:t>
            </a:r>
          </a:p>
          <a:p>
            <a:r>
              <a:rPr lang="en-US" altLang="zh-TW" dirty="0"/>
              <a:t>R             </a:t>
            </a:r>
            <a:r>
              <a:rPr lang="en-US" altLang="zh-TW" dirty="0">
                <a:hlinkClick r:id="rId3"/>
              </a:rPr>
              <a:t>https://www.r-project.org/</a:t>
            </a:r>
            <a:endParaRPr lang="zh-TW" altLang="zh-TW" dirty="0"/>
          </a:p>
          <a:p>
            <a:r>
              <a:rPr lang="en-US" altLang="zh-TW" dirty="0" err="1"/>
              <a:t>Git</a:t>
            </a:r>
            <a:r>
              <a:rPr lang="en-US" altLang="zh-TW" dirty="0"/>
              <a:t>           </a:t>
            </a:r>
            <a:r>
              <a:rPr lang="en-US" altLang="zh-TW" dirty="0">
                <a:hlinkClick r:id="rId4"/>
              </a:rPr>
              <a:t>https://git-scm.com/downloads</a:t>
            </a:r>
            <a:endParaRPr lang="zh-TW" altLang="zh-TW" dirty="0"/>
          </a:p>
          <a:p>
            <a:r>
              <a:rPr lang="en-US" altLang="zh-TW" dirty="0" err="1"/>
              <a:t>RStudio</a:t>
            </a:r>
            <a:r>
              <a:rPr lang="en-US" altLang="zh-TW" dirty="0"/>
              <a:t>  </a:t>
            </a:r>
            <a:r>
              <a:rPr lang="en-US" altLang="zh-TW" dirty="0">
                <a:hlinkClick r:id="rId5"/>
              </a:rPr>
              <a:t>https://www.rstudio.com/products/rstudio/download/</a:t>
            </a:r>
            <a:endParaRPr lang="zh-TW" altLang="zh-TW" dirty="0"/>
          </a:p>
          <a:p>
            <a:endParaRPr kumimoji="1" lang="zh-TW" altLang="en-US" dirty="0"/>
          </a:p>
        </p:txBody>
      </p:sp>
    </p:spTree>
    <p:extLst>
      <p:ext uri="{BB962C8B-B14F-4D97-AF65-F5344CB8AC3E}">
        <p14:creationId xmlns:p14="http://schemas.microsoft.com/office/powerpoint/2010/main" val="378857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TW" dirty="0"/>
              <a:t>Try the help command</a:t>
            </a:r>
            <a:endParaRPr lang="en-US" dirty="0"/>
          </a:p>
        </p:txBody>
      </p:sp>
      <p:sp>
        <p:nvSpPr>
          <p:cNvPr id="3" name="Content Placeholder 2"/>
          <p:cNvSpPr>
            <a:spLocks noGrp="1"/>
          </p:cNvSpPr>
          <p:nvPr>
            <p:ph idx="1"/>
          </p:nvPr>
        </p:nvSpPr>
        <p:spPr/>
        <p:txBody>
          <a:bodyPr/>
          <a:lstStyle/>
          <a:p>
            <a:r>
              <a:rPr lang="en-US" dirty="0"/>
              <a:t>Start </a:t>
            </a:r>
            <a:r>
              <a:rPr lang="en-US" i="1" dirty="0"/>
              <a:t>R</a:t>
            </a:r>
            <a:r>
              <a:rPr lang="en-US" dirty="0"/>
              <a:t> or </a:t>
            </a:r>
            <a:r>
              <a:rPr lang="en-US" i="1" dirty="0" err="1"/>
              <a:t>RStudio</a:t>
            </a:r>
            <a:r>
              <a:rPr lang="en-US" dirty="0"/>
              <a:t> and type </a:t>
            </a:r>
            <a:r>
              <a:rPr lang="en-US" i="1" dirty="0"/>
              <a:t>help(</a:t>
            </a:r>
            <a:r>
              <a:rPr lang="en-US" i="1" dirty="0" err="1"/>
              <a:t>ls</a:t>
            </a:r>
            <a:r>
              <a:rPr lang="en-US" i="1" dirty="0"/>
              <a:t>)</a:t>
            </a:r>
            <a:r>
              <a:rPr lang="en-US" dirty="0"/>
              <a:t> to get</a:t>
            </a:r>
          </a:p>
          <a:p>
            <a:r>
              <a:rPr lang="en-US" dirty="0"/>
              <a:t>documentation on the </a:t>
            </a:r>
            <a:r>
              <a:rPr lang="en-US" i="1" dirty="0" err="1"/>
              <a:t>ls</a:t>
            </a:r>
            <a:r>
              <a:rPr lang="en-US" dirty="0"/>
              <a:t> command used in our example.</a:t>
            </a:r>
          </a:p>
        </p:txBody>
      </p:sp>
    </p:spTree>
    <p:extLst>
      <p:ext uri="{BB962C8B-B14F-4D97-AF65-F5344CB8AC3E}">
        <p14:creationId xmlns:p14="http://schemas.microsoft.com/office/powerpoint/2010/main" val="3049516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Autofit/>
          </a:bodyPr>
          <a:lstStyle/>
          <a:p>
            <a:r>
              <a:rPr lang="en-GB" altLang="zh-TW" sz="3600" dirty="0">
                <a:ea typeface="ＭＳ Ｐゴシック" charset="0"/>
              </a:rPr>
              <a:t>Why Does It Make Sense To Align Sequences ?</a:t>
            </a:r>
            <a:endParaRPr kumimoji="1" lang="zh-TW" altLang="en-US" sz="3200" dirty="0"/>
          </a:p>
        </p:txBody>
      </p:sp>
      <p:sp>
        <p:nvSpPr>
          <p:cNvPr id="3" name="Content Placeholder 2">
            <a:extLst>
              <a:ext uri="{FF2B5EF4-FFF2-40B4-BE49-F238E27FC236}">
                <a16:creationId xmlns:a16="http://schemas.microsoft.com/office/drawing/2014/main" id="{FAA9C94E-3536-514C-9196-6F875F14527B}"/>
              </a:ext>
            </a:extLst>
          </p:cNvPr>
          <p:cNvSpPr>
            <a:spLocks noGrp="1"/>
          </p:cNvSpPr>
          <p:nvPr>
            <p:ph idx="1"/>
          </p:nvPr>
        </p:nvSpPr>
        <p:spPr/>
        <p:txBody>
          <a:bodyPr/>
          <a:lstStyle/>
          <a:p>
            <a:pPr>
              <a:lnSpc>
                <a:spcPct val="100000"/>
              </a:lnSpc>
            </a:pPr>
            <a:r>
              <a:rPr lang="en-GB" sz="2400" dirty="0">
                <a:latin typeface="+mj-lt"/>
                <a:ea typeface="ＭＳ Ｐゴシック" charset="0"/>
              </a:rPr>
              <a:t>Evolution is our Real Tool.</a:t>
            </a:r>
          </a:p>
          <a:p>
            <a:pPr>
              <a:lnSpc>
                <a:spcPct val="100000"/>
              </a:lnSpc>
            </a:pPr>
            <a:r>
              <a:rPr lang="en-GB" sz="2400" dirty="0">
                <a:latin typeface="+mj-lt"/>
                <a:ea typeface="ＭＳ Ｐゴシック" charset="0"/>
              </a:rPr>
              <a:t>Nature is LAZY and Keeps re-using Stuff.</a:t>
            </a:r>
          </a:p>
          <a:p>
            <a:pPr>
              <a:lnSpc>
                <a:spcPct val="100000"/>
              </a:lnSpc>
            </a:pPr>
            <a:r>
              <a:rPr lang="en-GB" sz="2400" dirty="0">
                <a:latin typeface="+mj-lt"/>
                <a:ea typeface="ＭＳ Ｐゴシック" charset="0"/>
              </a:rPr>
              <a:t>Evolution is mostly DIVERGEANT</a:t>
            </a:r>
          </a:p>
          <a:p>
            <a:pPr>
              <a:lnSpc>
                <a:spcPct val="100000"/>
              </a:lnSpc>
            </a:pPr>
            <a:r>
              <a:rPr lang="en-GB" sz="2400" dirty="0">
                <a:latin typeface="+mj-lt"/>
                <a:ea typeface="ＭＳ Ｐゴシック" charset="0"/>
              </a:rPr>
              <a:t>Same Sequence </a:t>
            </a:r>
            <a:r>
              <a:rPr lang="en-GB" sz="2400" dirty="0">
                <a:latin typeface="+mj-lt"/>
                <a:ea typeface="ＭＳ Ｐゴシック" charset="0"/>
                <a:sym typeface="Wingdings" charset="0"/>
              </a:rPr>
              <a:t> Same Ancestor</a:t>
            </a:r>
            <a:endParaRPr lang="en-GB" sz="2400" dirty="0">
              <a:latin typeface="+mj-lt"/>
              <a:ea typeface="ＭＳ Ｐゴシック" charset="0"/>
            </a:endParaRPr>
          </a:p>
        </p:txBody>
      </p:sp>
      <p:sp>
        <p:nvSpPr>
          <p:cNvPr id="10" name="文字方塊 9"/>
          <p:cNvSpPr txBox="1"/>
          <p:nvPr/>
        </p:nvSpPr>
        <p:spPr>
          <a:xfrm>
            <a:off x="6851392" y="6589710"/>
            <a:ext cx="2296206" cy="276999"/>
          </a:xfrm>
          <a:prstGeom prst="rect">
            <a:avLst/>
          </a:prstGeom>
          <a:noFill/>
        </p:spPr>
        <p:txBody>
          <a:bodyPr wrap="none" rtlCol="0">
            <a:spAutoFit/>
          </a:bodyPr>
          <a:lstStyle/>
          <a:p>
            <a:pPr algn="r"/>
            <a:r>
              <a:rPr kumimoji="1" lang="en-US" altLang="zh-TW" sz="1200" dirty="0">
                <a:latin typeface="+mj-lt"/>
              </a:rPr>
              <a:t>Adapted from  Cedric </a:t>
            </a:r>
            <a:r>
              <a:rPr kumimoji="1" lang="en-US" altLang="zh-TW" sz="1200" dirty="0" err="1">
                <a:latin typeface="+mj-lt"/>
              </a:rPr>
              <a:t>Notredame</a:t>
            </a:r>
            <a:endParaRPr kumimoji="1" lang="zh-TW" altLang="en-US" sz="1200" dirty="0">
              <a:latin typeface="+mj-lt"/>
            </a:endParaRPr>
          </a:p>
        </p:txBody>
      </p:sp>
    </p:spTree>
    <p:extLst>
      <p:ext uri="{BB962C8B-B14F-4D97-AF65-F5344CB8AC3E}">
        <p14:creationId xmlns:p14="http://schemas.microsoft.com/office/powerpoint/2010/main" val="2005380773"/>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Starting with R</a:t>
            </a:r>
            <a:endParaRPr kumimoji="1" lang="zh-TW" altLang="en-US" dirty="0"/>
          </a:p>
        </p:txBody>
      </p:sp>
      <p:sp>
        <p:nvSpPr>
          <p:cNvPr id="3" name="內容版面配置區 2"/>
          <p:cNvSpPr>
            <a:spLocks noGrp="1"/>
          </p:cNvSpPr>
          <p:nvPr>
            <p:ph idx="1"/>
          </p:nvPr>
        </p:nvSpPr>
        <p:spPr/>
        <p:txBody>
          <a:bodyPr/>
          <a:lstStyle/>
          <a:p>
            <a:r>
              <a:rPr kumimoji="1" lang="en-US" altLang="zh-TW" dirty="0"/>
              <a:t>How to use package?</a:t>
            </a:r>
          </a:p>
          <a:p>
            <a:pPr lvl="1"/>
            <a:r>
              <a:rPr kumimoji="1" lang="en-US" altLang="zh-TW" dirty="0" err="1"/>
              <a:t>install.package</a:t>
            </a:r>
            <a:r>
              <a:rPr kumimoji="1" lang="en-US" altLang="zh-TW" dirty="0"/>
              <a:t>(’</a:t>
            </a:r>
            <a:r>
              <a:rPr kumimoji="1" lang="en-US" altLang="zh-TW" dirty="0" err="1"/>
              <a:t>ctv</a:t>
            </a:r>
            <a:r>
              <a:rPr kumimoji="1" lang="en-US" altLang="zh-TW" dirty="0"/>
              <a:t>’)</a:t>
            </a:r>
          </a:p>
          <a:p>
            <a:pPr lvl="1"/>
            <a:r>
              <a:rPr kumimoji="1" lang="en-US" altLang="zh-TW" dirty="0"/>
              <a:t>library(‘</a:t>
            </a:r>
            <a:r>
              <a:rPr kumimoji="1" lang="en-US" altLang="zh-TW" dirty="0" err="1"/>
              <a:t>ctv</a:t>
            </a:r>
            <a:r>
              <a:rPr kumimoji="1" lang="en-US" altLang="zh-TW" dirty="0"/>
              <a:t>’)</a:t>
            </a:r>
          </a:p>
          <a:p>
            <a:r>
              <a:rPr kumimoji="1" lang="en-US" altLang="zh-TW" dirty="0"/>
              <a:t>How many packages?</a:t>
            </a:r>
          </a:p>
          <a:p>
            <a:pPr lvl="1"/>
            <a:r>
              <a:rPr kumimoji="1" lang="en-US" altLang="zh-TW" dirty="0"/>
              <a:t>https://</a:t>
            </a:r>
            <a:r>
              <a:rPr kumimoji="1" lang="en-US" altLang="zh-TW" dirty="0" err="1"/>
              <a:t>cran.r-project.org</a:t>
            </a:r>
            <a:r>
              <a:rPr kumimoji="1" lang="en-US" altLang="zh-TW" dirty="0"/>
              <a:t>/web/views/</a:t>
            </a:r>
            <a:endParaRPr kumimoji="1" lang="zh-TW" altLang="en-US" dirty="0"/>
          </a:p>
        </p:txBody>
      </p:sp>
    </p:spTree>
    <p:extLst>
      <p:ext uri="{BB962C8B-B14F-4D97-AF65-F5344CB8AC3E}">
        <p14:creationId xmlns:p14="http://schemas.microsoft.com/office/powerpoint/2010/main" val="34345083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i="1" dirty="0" err="1"/>
              <a:t>sessionInfo</a:t>
            </a:r>
            <a:r>
              <a:rPr kumimoji="1" lang="en-US" altLang="zh-TW" dirty="0"/>
              <a:t>()</a:t>
            </a:r>
            <a:endParaRPr kumimoji="1" lang="zh-TW" altLang="en-US" dirty="0"/>
          </a:p>
        </p:txBody>
      </p:sp>
      <p:sp>
        <p:nvSpPr>
          <p:cNvPr id="3" name="內容版面配置區 2"/>
          <p:cNvSpPr>
            <a:spLocks noGrp="1"/>
          </p:cNvSpPr>
          <p:nvPr>
            <p:ph idx="1"/>
          </p:nvPr>
        </p:nvSpPr>
        <p:spPr/>
        <p:txBody>
          <a:bodyPr/>
          <a:lstStyle/>
          <a:p>
            <a:r>
              <a:rPr kumimoji="1" lang="en-US" altLang="zh-TW" dirty="0"/>
              <a:t>what packages are present in your session</a:t>
            </a:r>
          </a:p>
          <a:p>
            <a:r>
              <a:rPr kumimoji="1" lang="en-US" altLang="zh-TW" dirty="0"/>
              <a:t>Very information for reproducing your analysis =&gt; keep essential information when writing paper</a:t>
            </a:r>
            <a:endParaRPr kumimoji="1" lang="zh-TW" altLang="en-US" dirty="0"/>
          </a:p>
        </p:txBody>
      </p:sp>
    </p:spTree>
    <p:extLst>
      <p:ext uri="{BB962C8B-B14F-4D97-AF65-F5344CB8AC3E}">
        <p14:creationId xmlns:p14="http://schemas.microsoft.com/office/powerpoint/2010/main" val="2421120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3EA23-8E53-7948-A095-BC697BCEC10D}"/>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565C7665-3D19-DE47-919C-729DFB59D119}"/>
              </a:ext>
            </a:extLst>
          </p:cNvPr>
          <p:cNvSpPr>
            <a:spLocks noGrp="1"/>
          </p:cNvSpPr>
          <p:nvPr>
            <p:ph idx="1"/>
          </p:nvPr>
        </p:nvSpPr>
        <p:spPr/>
        <p:txBody>
          <a:bodyPr/>
          <a:lstStyle/>
          <a:p>
            <a:r>
              <a:rPr lang="en-US" dirty="0"/>
              <a:t>CRICK, F. H. On protein synthesis. </a:t>
            </a:r>
            <a:r>
              <a:rPr lang="en-US" i="1" dirty="0" err="1"/>
              <a:t>Symp</a:t>
            </a:r>
            <a:r>
              <a:rPr lang="en-US" i="1" dirty="0"/>
              <a:t>. Soc. Exp. Biol.</a:t>
            </a:r>
            <a:r>
              <a:rPr lang="en-US" dirty="0"/>
              <a:t> </a:t>
            </a:r>
            <a:r>
              <a:rPr lang="en-US" b="1" dirty="0"/>
              <a:t>12,</a:t>
            </a:r>
            <a:r>
              <a:rPr lang="en-US" dirty="0"/>
              <a:t>138–63 (1958).</a:t>
            </a:r>
          </a:p>
          <a:p>
            <a:r>
              <a:rPr lang="en-US" dirty="0"/>
              <a:t>Bellman, R. The theory of dynamic programming. </a:t>
            </a:r>
            <a:r>
              <a:rPr lang="en-US" i="1" dirty="0"/>
              <a:t>Bulletin of the American Mathematical Society</a:t>
            </a:r>
            <a:r>
              <a:rPr lang="en-US" dirty="0"/>
              <a:t> </a:t>
            </a:r>
            <a:r>
              <a:rPr lang="en-US" b="1" dirty="0"/>
              <a:t>60,</a:t>
            </a:r>
            <a:r>
              <a:rPr lang="en-US" dirty="0"/>
              <a:t> 503–515 (1954).</a:t>
            </a:r>
          </a:p>
          <a:p>
            <a:r>
              <a:rPr lang="en-US" dirty="0"/>
              <a:t>Needleman, S. B. &amp; Wunsch, C. D. A general method applicable to the search for similarities in the amino acid sequence of two proteins. </a:t>
            </a:r>
            <a:r>
              <a:rPr lang="en-US" i="1" dirty="0"/>
              <a:t>J. Mol. Biol.</a:t>
            </a:r>
            <a:r>
              <a:rPr lang="en-US" dirty="0"/>
              <a:t> </a:t>
            </a:r>
            <a:r>
              <a:rPr lang="en-US" b="1" dirty="0"/>
              <a:t>48,</a:t>
            </a:r>
            <a:r>
              <a:rPr lang="en-US" dirty="0"/>
              <a:t> 443–53 (1970). </a:t>
            </a:r>
          </a:p>
          <a:p>
            <a:r>
              <a:rPr lang="en-US" dirty="0"/>
              <a:t>Smith, T. F. &amp; Waterman, M. S. Identification of common molecular subsequences. </a:t>
            </a:r>
            <a:r>
              <a:rPr lang="en-US" i="1" dirty="0"/>
              <a:t>J. Mol. Biol.</a:t>
            </a:r>
            <a:r>
              <a:rPr lang="en-US" dirty="0"/>
              <a:t> </a:t>
            </a:r>
            <a:r>
              <a:rPr lang="en-US" b="1" dirty="0"/>
              <a:t>147,</a:t>
            </a:r>
            <a:r>
              <a:rPr lang="en-US" dirty="0"/>
              <a:t> 195–7 (1981).</a:t>
            </a:r>
          </a:p>
        </p:txBody>
      </p:sp>
    </p:spTree>
    <p:extLst>
      <p:ext uri="{BB962C8B-B14F-4D97-AF65-F5344CB8AC3E}">
        <p14:creationId xmlns:p14="http://schemas.microsoft.com/office/powerpoint/2010/main" val="558965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1266"/>
            <a:ext cx="9144000" cy="6858000"/>
          </a:xfrm>
          <a:prstGeom prst="rect">
            <a:avLst/>
          </a:prstGeom>
        </p:spPr>
      </p:pic>
      <p:sp>
        <p:nvSpPr>
          <p:cNvPr id="7" name="Rectangle 6"/>
          <p:cNvSpPr/>
          <p:nvPr/>
        </p:nvSpPr>
        <p:spPr>
          <a:xfrm>
            <a:off x="81779" y="64053"/>
            <a:ext cx="4789718" cy="707886"/>
          </a:xfrm>
          <a:prstGeom prst="rect">
            <a:avLst/>
          </a:prstGeom>
          <a:noFill/>
          <a:effectLst>
            <a:outerShdw blurRad="50800" dist="38100" dir="2700000" algn="tl" rotWithShape="0">
              <a:prstClr val="black">
                <a:alpha val="40000"/>
              </a:prstClr>
            </a:outerShdw>
          </a:effectLst>
          <a:scene3d>
            <a:camera prst="perspectiveFront"/>
            <a:lightRig rig="threePt" dir="t"/>
          </a:scene3d>
        </p:spPr>
        <p:txBody>
          <a:bodyPr wrap="square">
            <a:spAutoFit/>
          </a:bodyPr>
          <a:lstStyle/>
          <a:p>
            <a:r>
              <a:rPr lang="en-US" sz="2000" i="1" dirty="0">
                <a:effectLst>
                  <a:outerShdw blurRad="412750" dir="2700000" sx="89000" sy="89000" algn="tl" rotWithShape="0">
                    <a:srgbClr val="000000"/>
                  </a:outerShdw>
                </a:effectLst>
                <a:latin typeface="Century Gothic"/>
                <a:cs typeface="Century Gothic"/>
              </a:rPr>
              <a:t>http://</a:t>
            </a:r>
            <a:r>
              <a:rPr lang="en-US" sz="2000" i="1" dirty="0" err="1">
                <a:effectLst>
                  <a:outerShdw blurRad="412750" dir="2700000" sx="89000" sy="89000" algn="tl" rotWithShape="0">
                    <a:srgbClr val="000000"/>
                  </a:outerShdw>
                </a:effectLst>
                <a:latin typeface="Century Gothic"/>
                <a:cs typeface="Century Gothic"/>
              </a:rPr>
              <a:t>changlabtw.com</a:t>
            </a:r>
            <a:endParaRPr lang="en-US" sz="2000" i="1" dirty="0">
              <a:effectLst>
                <a:outerShdw blurRad="412750" dir="2700000" sx="89000" sy="89000" algn="tl" rotWithShape="0">
                  <a:srgbClr val="000000"/>
                </a:outerShdw>
              </a:effectLst>
              <a:latin typeface="Century Gothic"/>
              <a:cs typeface="Century Gothic"/>
            </a:endParaRPr>
          </a:p>
          <a:p>
            <a:r>
              <a:rPr lang="en-US" sz="2000" i="1" dirty="0" err="1">
                <a:effectLst>
                  <a:outerShdw blurRad="412750" dir="2700000" sx="89000" sy="89000" algn="tl" rotWithShape="0">
                    <a:srgbClr val="000000"/>
                  </a:outerShdw>
                </a:effectLst>
                <a:latin typeface="Century Gothic"/>
                <a:cs typeface="Century Gothic"/>
              </a:rPr>
              <a:t>chang.jiaming@gmail.com</a:t>
            </a:r>
            <a:endParaRPr lang="en-US" sz="2000" i="1" dirty="0">
              <a:effectLst>
                <a:outerShdw blurRad="412750" dir="2700000" sx="89000" sy="89000" algn="tl" rotWithShape="0">
                  <a:srgbClr val="000000"/>
                </a:outerShdw>
              </a:effectLst>
              <a:latin typeface="Century Gothic"/>
              <a:cs typeface="Century Gothic"/>
            </a:endParaRPr>
          </a:p>
        </p:txBody>
      </p:sp>
      <p:sp>
        <p:nvSpPr>
          <p:cNvPr id="6" name="TextBox 5"/>
          <p:cNvSpPr txBox="1"/>
          <p:nvPr/>
        </p:nvSpPr>
        <p:spPr>
          <a:xfrm>
            <a:off x="620983"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a:solidFill>
                  <a:srgbClr val="FFC000"/>
                </a:solidFill>
                <a:latin typeface="Chalkduster"/>
                <a:cs typeface="Chalkduster"/>
              </a:rPr>
              <a:t>Any Question?</a:t>
            </a:r>
            <a:endParaRPr lang="en-US" sz="5400" dirty="0">
              <a:solidFill>
                <a:srgbClr val="FFC000"/>
              </a:solidFill>
              <a:latin typeface="Chalkduster"/>
              <a:cs typeface="Chalkduster"/>
            </a:endParaRPr>
          </a:p>
        </p:txBody>
      </p:sp>
    </p:spTree>
    <p:extLst>
      <p:ext uri="{BB962C8B-B14F-4D97-AF65-F5344CB8AC3E}">
        <p14:creationId xmlns:p14="http://schemas.microsoft.com/office/powerpoint/2010/main" val="151962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資料科學_v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資料科學_v5" id="{E1D08552-E979-854D-A908-128F241B0917}" vid="{5F7EEBF9-713D-7548-A355-4D97FA710FA5}"/>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資料科學_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資料科學_v2" id="{C7EBD8E2-D522-A040-82AE-F2162DD58284}" vid="{B8FB6CEA-4150-4C48-876E-1A57FE2A59A4}"/>
    </a:ext>
  </a:extLst>
</a:theme>
</file>

<file path=ppt/theme/theme7.xml><?xml version="1.0" encoding="utf-8"?>
<a:theme xmlns:a="http://schemas.openxmlformats.org/drawingml/2006/main" name="1_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資料科學_v5</Template>
  <TotalTime>9783</TotalTime>
  <Words>3925</Words>
  <Application>Microsoft Macintosh PowerPoint</Application>
  <PresentationFormat>On-screen Show (4:3)</PresentationFormat>
  <Paragraphs>693</Paragraphs>
  <Slides>93</Slides>
  <Notes>13</Notes>
  <HiddenSlides>0</HiddenSlides>
  <MMClips>0</MMClips>
  <ScaleCrop>false</ScaleCrop>
  <HeadingPairs>
    <vt:vector size="8" baseType="variant">
      <vt:variant>
        <vt:lpstr>Fonts Used</vt:lpstr>
      </vt:variant>
      <vt:variant>
        <vt:i4>20</vt:i4>
      </vt:variant>
      <vt:variant>
        <vt:lpstr>Theme</vt:lpstr>
      </vt:variant>
      <vt:variant>
        <vt:i4>7</vt:i4>
      </vt:variant>
      <vt:variant>
        <vt:lpstr>Embedded OLE Servers</vt:lpstr>
      </vt:variant>
      <vt:variant>
        <vt:i4>1</vt:i4>
      </vt:variant>
      <vt:variant>
        <vt:lpstr>Slide Titles</vt:lpstr>
      </vt:variant>
      <vt:variant>
        <vt:i4>93</vt:i4>
      </vt:variant>
    </vt:vector>
  </HeadingPairs>
  <TitlesOfParts>
    <vt:vector size="121" baseType="lpstr">
      <vt:lpstr>ＭＳ Ｐゴシック</vt:lpstr>
      <vt:lpstr>Noto Sans CJK TC</vt:lpstr>
      <vt:lpstr>Noto Sans CJK TC Medium</vt:lpstr>
      <vt:lpstr>PMingLiU</vt:lpstr>
      <vt:lpstr>PMingLiU</vt:lpstr>
      <vt:lpstr>華康黑體 Std W3</vt:lpstr>
      <vt:lpstr>Arial</vt:lpstr>
      <vt:lpstr>Calibri</vt:lpstr>
      <vt:lpstr>Calibri Light</vt:lpstr>
      <vt:lpstr>Cambria Math</vt:lpstr>
      <vt:lpstr>Century Gothic</vt:lpstr>
      <vt:lpstr>Chalkduster</vt:lpstr>
      <vt:lpstr>Comic Sans MS</vt:lpstr>
      <vt:lpstr>Courier</vt:lpstr>
      <vt:lpstr>Courier New</vt:lpstr>
      <vt:lpstr>Gill Sans MT</vt:lpstr>
      <vt:lpstr>Noto Nastaliq Urdu</vt:lpstr>
      <vt:lpstr>Times</vt:lpstr>
      <vt:lpstr>Times New Roman</vt:lpstr>
      <vt:lpstr>Wingdings</vt:lpstr>
      <vt:lpstr>資料科學_v5</vt:lpstr>
      <vt:lpstr>digitial_brown</vt:lpstr>
      <vt:lpstr>digital_green</vt:lpstr>
      <vt:lpstr>digital_lightGreen</vt:lpstr>
      <vt:lpstr>自訂設計</vt:lpstr>
      <vt:lpstr>資料科學_v2</vt:lpstr>
      <vt:lpstr>1_digital_green</vt:lpstr>
      <vt:lpstr>Image bitmap</vt:lpstr>
      <vt:lpstr>2. Sequence alignment</vt:lpstr>
      <vt:lpstr>References</vt:lpstr>
      <vt:lpstr>NIPS Keynote speaker: AI重新編寫人類基因組以改善疾病 by Brendan Frey</vt:lpstr>
      <vt:lpstr>Course Description</vt:lpstr>
      <vt:lpstr>Why Do We Need Sequence Alignment ? Its application in structure homology and evolutionary modeling context.</vt:lpstr>
      <vt:lpstr>PowerPoint Presentation</vt:lpstr>
      <vt:lpstr>PowerPoint Presentation</vt:lpstr>
      <vt:lpstr>Sequence alignment</vt:lpstr>
      <vt:lpstr>Why Does It Make Sense To Align Sequences ?</vt:lpstr>
      <vt:lpstr>An Alignment is a STORY</vt:lpstr>
      <vt:lpstr>Pairwise sequence alignment is the most fundamental operation of bioinformatics</vt:lpstr>
      <vt:lpstr>How Do Sequences Evolve ?</vt:lpstr>
      <vt:lpstr>How Do Sequences Evolve ?</vt:lpstr>
      <vt:lpstr>Sequence alignment: protein sequences can be more informative than DNA</vt:lpstr>
      <vt:lpstr>Pairwise alignment: DNA sequences can be more informative than protein</vt:lpstr>
      <vt:lpstr>Pairwise alignment</vt:lpstr>
      <vt:lpstr>Pairwise alignment</vt:lpstr>
      <vt:lpstr>How Can We Compare Sequences ?</vt:lpstr>
      <vt:lpstr>General approach to pairwise alignment</vt:lpstr>
      <vt:lpstr>Measures of the distance</vt:lpstr>
      <vt:lpstr>Substitution Matrix</vt:lpstr>
      <vt:lpstr>How Can We Compare Sequences ?</vt:lpstr>
      <vt:lpstr>How Can We Compare Sequences ?</vt:lpstr>
      <vt:lpstr>Making a Substitution Matrix</vt:lpstr>
      <vt:lpstr>How to derive that matrix?</vt:lpstr>
      <vt:lpstr>Substitution Matrix</vt:lpstr>
      <vt:lpstr>Making a Substitution Matrix</vt:lpstr>
      <vt:lpstr>Point Accepted Mutations/ Percent Accepted Mutation (PAMs)</vt:lpstr>
      <vt:lpstr>Dayhoff’s protein superfamilies</vt:lpstr>
      <vt:lpstr>Some protein families evolve very slowly (e.g. histones change little over 100 million years); others change very rapidly</vt:lpstr>
      <vt:lpstr>kappa casein change very rapidly</vt:lpstr>
      <vt:lpstr>accepted point mutations are defined not by the pairwise alignment but with respect to the common ancestor</vt:lpstr>
      <vt:lpstr>PowerPoint Presentation</vt:lpstr>
      <vt:lpstr>Substitutions are very common (e.g. D  E, A  G) while others are rare (e.g. C  Q, C  E). The scoring system we use for pairwise alignments should reflect these trends.</vt:lpstr>
      <vt:lpstr>Normalized frequencies of amino acids, fi</vt:lpstr>
      <vt:lpstr>The relative mutability of amino acid j, mj</vt:lpstr>
      <vt:lpstr>1 PAM - original amino acids (columns) and replacements (rows)</vt:lpstr>
      <vt:lpstr>PAM matrices</vt:lpstr>
      <vt:lpstr>Why PAM250? The alignment of distantly related kappa caseins</vt:lpstr>
      <vt:lpstr>PAM250 matrix: for proteins that share ~20% identity </vt:lpstr>
      <vt:lpstr>PAM0: at the extreme of perfectly conserved proteins, there are no amino acid replacements. PAM∞: at the extreme of completely diverged proteins, the matrix converges on the background frequencies of the amino acids.</vt:lpstr>
      <vt:lpstr>PAMx = multiplied PAM1 by itself Any similar idea in Discrete mathematics?</vt:lpstr>
      <vt:lpstr>From a mutation probability matrix to a relatedness odds matrix</vt:lpstr>
      <vt:lpstr>From a mutation probability matrix to a log odds matrix</vt:lpstr>
      <vt:lpstr>from cysteine (C) to leucine (L) @ PAM250</vt:lpstr>
      <vt:lpstr>What do the numbers mean in a log odds matrix?</vt:lpstr>
      <vt:lpstr>PowerPoint Presentation</vt:lpstr>
      <vt:lpstr>Effect of scoring matrix on bit scores</vt:lpstr>
      <vt:lpstr>BLOcks SUbstitution Matrix (BLOSUM)</vt:lpstr>
      <vt:lpstr>Idea of BLOSUM</vt:lpstr>
      <vt:lpstr>Procedure of BLOSUM</vt:lpstr>
      <vt:lpstr>BLOSUM Matrices</vt:lpstr>
      <vt:lpstr>Practice of BLOSUM</vt:lpstr>
      <vt:lpstr>Scoring an Alignment</vt:lpstr>
      <vt:lpstr>Summary of PAM and BLOSUM matrices</vt:lpstr>
      <vt:lpstr>Which Matrix Shall I use?</vt:lpstr>
      <vt:lpstr>Correspondence between observed differences (per 100 residues) and evolutionary distance (in PAMs)</vt:lpstr>
      <vt:lpstr>Could I get some idea of when they are likely to do all right?</vt:lpstr>
      <vt:lpstr>Limits of the substitution Matrices</vt:lpstr>
      <vt:lpstr>The Twilight Zone</vt:lpstr>
      <vt:lpstr>Two randomly diverging protein sequences change in a negatively exponential fashion</vt:lpstr>
      <vt:lpstr>Question: Is it possible to get such a good alignment by chance only?</vt:lpstr>
      <vt:lpstr>Statistical significance of pairwise alignments</vt:lpstr>
      <vt:lpstr>Relative entropy (H, the information content in bits) as a function of PAM distance</vt:lpstr>
      <vt:lpstr>Pairwise Alignment</vt:lpstr>
      <vt:lpstr>HOW Can we Align Two Sequences?</vt:lpstr>
      <vt:lpstr>Dot Matrices</vt:lpstr>
      <vt:lpstr>Pairwise alignment with dotplots</vt:lpstr>
      <vt:lpstr>PowerPoint Presentation</vt:lpstr>
      <vt:lpstr>PowerPoint Presentation</vt:lpstr>
      <vt:lpstr>Dot Matrices - limits</vt:lpstr>
      <vt:lpstr>Global Alignments</vt:lpstr>
      <vt:lpstr>Using Dynamic Programming To Align Sequences</vt:lpstr>
      <vt:lpstr>Dynamic Programming</vt:lpstr>
      <vt:lpstr>PowerPoint Presentation</vt:lpstr>
      <vt:lpstr>Using Dynamic Programming To Align Sequences</vt:lpstr>
      <vt:lpstr>Global Alignment</vt:lpstr>
      <vt:lpstr>The Foolish Assumption</vt:lpstr>
      <vt:lpstr>The Principal of DP</vt:lpstr>
      <vt:lpstr>Finding the score of i,j</vt:lpstr>
      <vt:lpstr>Finding the score of i,j</vt:lpstr>
      <vt:lpstr>Formalizing the algorithm</vt:lpstr>
      <vt:lpstr>Arranging Everything in a Table</vt:lpstr>
      <vt:lpstr>Filing Up The Matrix</vt:lpstr>
      <vt:lpstr>PowerPoint Presentation</vt:lpstr>
      <vt:lpstr>Delivering the alignment: Trace-back</vt:lpstr>
      <vt:lpstr>Trace-back: possible implementation</vt:lpstr>
      <vt:lpstr>Installing R</vt:lpstr>
      <vt:lpstr>Try the help command</vt:lpstr>
      <vt:lpstr>Starting with R</vt:lpstr>
      <vt:lpstr>sessionInfo()</vt:lpstr>
      <vt:lpstr>References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Jia-Ming CHANG</dc:creator>
  <cp:lastModifiedBy>Jia-Ming Chang</cp:lastModifiedBy>
  <cp:revision>298</cp:revision>
  <dcterms:created xsi:type="dcterms:W3CDTF">2016-06-08T02:32:43Z</dcterms:created>
  <dcterms:modified xsi:type="dcterms:W3CDTF">2019-09-16T16:25:33Z</dcterms:modified>
</cp:coreProperties>
</file>